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74" r:id="rId6"/>
  </p:sldMasterIdLst>
  <p:notesMasterIdLst>
    <p:notesMasterId r:id="rId28"/>
  </p:notesMasterIdLst>
  <p:sldIdLst>
    <p:sldId id="256" r:id="rId7"/>
    <p:sldId id="263" r:id="rId8"/>
    <p:sldId id="257" r:id="rId9"/>
    <p:sldId id="409" r:id="rId10"/>
    <p:sldId id="285" r:id="rId11"/>
    <p:sldId id="408" r:id="rId12"/>
    <p:sldId id="282" r:id="rId13"/>
    <p:sldId id="283" r:id="rId14"/>
    <p:sldId id="284" r:id="rId15"/>
    <p:sldId id="276" r:id="rId16"/>
    <p:sldId id="274" r:id="rId17"/>
    <p:sldId id="275" r:id="rId18"/>
    <p:sldId id="265" r:id="rId19"/>
    <p:sldId id="277" r:id="rId20"/>
    <p:sldId id="281" r:id="rId21"/>
    <p:sldId id="411" r:id="rId22"/>
    <p:sldId id="280" r:id="rId23"/>
    <p:sldId id="279" r:id="rId24"/>
    <p:sldId id="445" r:id="rId25"/>
    <p:sldId id="271" r:id="rId26"/>
    <p:sldId id="25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0C30"/>
    <a:srgbClr val="003F72"/>
    <a:srgbClr val="163462"/>
    <a:srgbClr val="666666"/>
    <a:srgbClr val="C10B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ad\data\Research\BATH-OUT\Analysis\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d\data\Research\BATH-OUT\Analysis\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00759729472362"/>
          <c:y val="3.4339632701803034E-2"/>
          <c:w val="0.70030271014200618"/>
          <c:h val="0.74325875337039349"/>
        </c:manualLayout>
      </c:layout>
      <c:lineChart>
        <c:grouping val="standard"/>
        <c:varyColors val="0"/>
        <c:ser>
          <c:idx val="0"/>
          <c:order val="0"/>
          <c:tx>
            <c:strRef>
              <c:f>ASCOT!$A$2</c:f>
              <c:strCache>
                <c:ptCount val="1"/>
                <c:pt idx="0">
                  <c:v>Intervention</c:v>
                </c:pt>
              </c:strCache>
            </c:strRef>
          </c:tx>
          <c:spPr>
            <a:ln w="28575" cap="rnd">
              <a:solidFill>
                <a:srgbClr val="00B050"/>
              </a:solidFill>
              <a:round/>
            </a:ln>
            <a:effectLst/>
          </c:spPr>
          <c:marker>
            <c:symbol val="none"/>
          </c:marker>
          <c:cat>
            <c:strRef>
              <c:f>ASCOT!$B$1:$E$1</c:f>
              <c:strCache>
                <c:ptCount val="4"/>
                <c:pt idx="0">
                  <c:v>BL</c:v>
                </c:pt>
                <c:pt idx="1">
                  <c:v>3M</c:v>
                </c:pt>
                <c:pt idx="2">
                  <c:v>6M</c:v>
                </c:pt>
                <c:pt idx="3">
                  <c:v>9M</c:v>
                </c:pt>
              </c:strCache>
            </c:strRef>
          </c:cat>
          <c:val>
            <c:numRef>
              <c:f>ASCOT!$B$2:$E$2</c:f>
              <c:numCache>
                <c:formatCode>General</c:formatCode>
                <c:ptCount val="4"/>
                <c:pt idx="0">
                  <c:v>74</c:v>
                </c:pt>
                <c:pt idx="1">
                  <c:v>78</c:v>
                </c:pt>
                <c:pt idx="2">
                  <c:v>83</c:v>
                </c:pt>
                <c:pt idx="3">
                  <c:v>85</c:v>
                </c:pt>
              </c:numCache>
            </c:numRef>
          </c:val>
          <c:smooth val="0"/>
          <c:extLst>
            <c:ext xmlns:c16="http://schemas.microsoft.com/office/drawing/2014/chart" uri="{C3380CC4-5D6E-409C-BE32-E72D297353CC}">
              <c16:uniqueId val="{00000000-24FB-4447-9E72-73C85B7BA793}"/>
            </c:ext>
          </c:extLst>
        </c:ser>
        <c:ser>
          <c:idx val="1"/>
          <c:order val="1"/>
          <c:tx>
            <c:strRef>
              <c:f>ASCOT!$A$3</c:f>
              <c:strCache>
                <c:ptCount val="1"/>
                <c:pt idx="0">
                  <c:v>Control</c:v>
                </c:pt>
              </c:strCache>
            </c:strRef>
          </c:tx>
          <c:spPr>
            <a:ln w="28575" cap="rnd">
              <a:solidFill>
                <a:schemeClr val="accent2"/>
              </a:solidFill>
              <a:round/>
            </a:ln>
            <a:effectLst/>
          </c:spPr>
          <c:marker>
            <c:symbol val="none"/>
          </c:marker>
          <c:cat>
            <c:strRef>
              <c:f>ASCOT!$B$1:$E$1</c:f>
              <c:strCache>
                <c:ptCount val="4"/>
                <c:pt idx="0">
                  <c:v>BL</c:v>
                </c:pt>
                <c:pt idx="1">
                  <c:v>3M</c:v>
                </c:pt>
                <c:pt idx="2">
                  <c:v>6M</c:v>
                </c:pt>
                <c:pt idx="3">
                  <c:v>9M</c:v>
                </c:pt>
              </c:strCache>
            </c:strRef>
          </c:cat>
          <c:val>
            <c:numRef>
              <c:f>ASCOT!$B$3:$E$3</c:f>
              <c:numCache>
                <c:formatCode>General</c:formatCode>
                <c:ptCount val="4"/>
                <c:pt idx="0">
                  <c:v>71</c:v>
                </c:pt>
                <c:pt idx="1">
                  <c:v>70</c:v>
                </c:pt>
                <c:pt idx="2">
                  <c:v>74</c:v>
                </c:pt>
                <c:pt idx="3">
                  <c:v>82</c:v>
                </c:pt>
              </c:numCache>
            </c:numRef>
          </c:val>
          <c:smooth val="0"/>
          <c:extLst>
            <c:ext xmlns:c16="http://schemas.microsoft.com/office/drawing/2014/chart" uri="{C3380CC4-5D6E-409C-BE32-E72D297353CC}">
              <c16:uniqueId val="{00000001-24FB-4447-9E72-73C85B7BA793}"/>
            </c:ext>
          </c:extLst>
        </c:ser>
        <c:dLbls>
          <c:showLegendKey val="0"/>
          <c:showVal val="0"/>
          <c:showCatName val="0"/>
          <c:showSerName val="0"/>
          <c:showPercent val="0"/>
          <c:showBubbleSize val="0"/>
        </c:dLbls>
        <c:smooth val="0"/>
        <c:axId val="138730296"/>
        <c:axId val="138730688"/>
      </c:lineChart>
      <c:catAx>
        <c:axId val="138730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730688"/>
        <c:crosses val="autoZero"/>
        <c:auto val="1"/>
        <c:lblAlgn val="ctr"/>
        <c:lblOffset val="100"/>
        <c:noMultiLvlLbl val="0"/>
      </c:catAx>
      <c:valAx>
        <c:axId val="138730688"/>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87302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Main Study</a:t>
            </a:r>
          </a:p>
          <a:p>
            <a:pPr>
              <a:defRPr/>
            </a:pPr>
            <a:r>
              <a:rPr lang="en-GB" dirty="0"/>
              <a:t>(n=60)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ASCOT!$A$2</c:f>
              <c:strCache>
                <c:ptCount val="1"/>
                <c:pt idx="0">
                  <c:v>Intervention</c:v>
                </c:pt>
              </c:strCache>
            </c:strRef>
          </c:tx>
          <c:spPr>
            <a:ln w="28575" cap="rnd">
              <a:solidFill>
                <a:schemeClr val="accent3"/>
              </a:solidFill>
              <a:round/>
            </a:ln>
            <a:effectLst/>
          </c:spPr>
          <c:marker>
            <c:symbol val="none"/>
          </c:marker>
          <c:cat>
            <c:strRef>
              <c:f>ASCOT!$B$1:$E$1</c:f>
              <c:strCache>
                <c:ptCount val="4"/>
                <c:pt idx="0">
                  <c:v>BL</c:v>
                </c:pt>
                <c:pt idx="1">
                  <c:v>3M</c:v>
                </c:pt>
                <c:pt idx="2">
                  <c:v>6M</c:v>
                </c:pt>
                <c:pt idx="3">
                  <c:v>9M</c:v>
                </c:pt>
              </c:strCache>
            </c:strRef>
          </c:cat>
          <c:val>
            <c:numRef>
              <c:f>ASCOT!$B$2:$E$2</c:f>
              <c:numCache>
                <c:formatCode>General</c:formatCode>
                <c:ptCount val="4"/>
                <c:pt idx="0">
                  <c:v>74</c:v>
                </c:pt>
                <c:pt idx="1">
                  <c:v>78</c:v>
                </c:pt>
                <c:pt idx="2">
                  <c:v>83</c:v>
                </c:pt>
                <c:pt idx="3">
                  <c:v>85</c:v>
                </c:pt>
              </c:numCache>
            </c:numRef>
          </c:val>
          <c:smooth val="0"/>
          <c:extLst>
            <c:ext xmlns:c16="http://schemas.microsoft.com/office/drawing/2014/chart" uri="{C3380CC4-5D6E-409C-BE32-E72D297353CC}">
              <c16:uniqueId val="{00000000-52F7-4E1F-974B-65C51B5E5572}"/>
            </c:ext>
          </c:extLst>
        </c:ser>
        <c:ser>
          <c:idx val="1"/>
          <c:order val="1"/>
          <c:tx>
            <c:strRef>
              <c:f>ASCOT!$A$3</c:f>
              <c:strCache>
                <c:ptCount val="1"/>
                <c:pt idx="0">
                  <c:v>Control</c:v>
                </c:pt>
              </c:strCache>
            </c:strRef>
          </c:tx>
          <c:spPr>
            <a:ln w="28575" cap="rnd">
              <a:solidFill>
                <a:schemeClr val="accent2"/>
              </a:solidFill>
              <a:round/>
            </a:ln>
            <a:effectLst/>
          </c:spPr>
          <c:marker>
            <c:symbol val="none"/>
          </c:marker>
          <c:cat>
            <c:strRef>
              <c:f>ASCOT!$B$1:$E$1</c:f>
              <c:strCache>
                <c:ptCount val="4"/>
                <c:pt idx="0">
                  <c:v>BL</c:v>
                </c:pt>
                <c:pt idx="1">
                  <c:v>3M</c:v>
                </c:pt>
                <c:pt idx="2">
                  <c:v>6M</c:v>
                </c:pt>
                <c:pt idx="3">
                  <c:v>9M</c:v>
                </c:pt>
              </c:strCache>
            </c:strRef>
          </c:cat>
          <c:val>
            <c:numRef>
              <c:f>ASCOT!$B$3:$E$3</c:f>
              <c:numCache>
                <c:formatCode>General</c:formatCode>
                <c:ptCount val="4"/>
                <c:pt idx="0">
                  <c:v>71</c:v>
                </c:pt>
                <c:pt idx="1">
                  <c:v>70</c:v>
                </c:pt>
                <c:pt idx="2">
                  <c:v>74</c:v>
                </c:pt>
                <c:pt idx="3">
                  <c:v>82</c:v>
                </c:pt>
              </c:numCache>
            </c:numRef>
          </c:val>
          <c:smooth val="0"/>
          <c:extLst>
            <c:ext xmlns:c16="http://schemas.microsoft.com/office/drawing/2014/chart" uri="{C3380CC4-5D6E-409C-BE32-E72D297353CC}">
              <c16:uniqueId val="{00000001-52F7-4E1F-974B-65C51B5E5572}"/>
            </c:ext>
          </c:extLst>
        </c:ser>
        <c:dLbls>
          <c:showLegendKey val="0"/>
          <c:showVal val="0"/>
          <c:showCatName val="0"/>
          <c:showSerName val="0"/>
          <c:showPercent val="0"/>
          <c:showBubbleSize val="0"/>
        </c:dLbls>
        <c:smooth val="0"/>
        <c:axId val="138730296"/>
        <c:axId val="138730688"/>
      </c:lineChart>
      <c:catAx>
        <c:axId val="138730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730688"/>
        <c:crosses val="autoZero"/>
        <c:auto val="1"/>
        <c:lblAlgn val="ctr"/>
        <c:lblOffset val="100"/>
        <c:noMultiLvlLbl val="0"/>
      </c:catAx>
      <c:valAx>
        <c:axId val="138730688"/>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87302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Extended Follow-up</a:t>
            </a:r>
            <a:r>
              <a:rPr lang="en-GB" baseline="0"/>
              <a:t> Cohort</a:t>
            </a:r>
          </a:p>
          <a:p>
            <a:pPr>
              <a:defRPr/>
            </a:pPr>
            <a:r>
              <a:rPr lang="en-GB" baseline="0"/>
              <a:t>(n=13)</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14827990034882"/>
          <c:y val="0.19209265008290485"/>
          <c:w val="0.75745424312178933"/>
          <c:h val="0.66011821537648852"/>
        </c:manualLayout>
      </c:layout>
      <c:lineChart>
        <c:grouping val="standard"/>
        <c:varyColors val="0"/>
        <c:ser>
          <c:idx val="0"/>
          <c:order val="0"/>
          <c:tx>
            <c:v>EFU</c:v>
          </c:tx>
          <c:spPr>
            <a:ln w="28575" cap="rnd">
              <a:solidFill>
                <a:schemeClr val="accent1"/>
              </a:solidFill>
              <a:round/>
            </a:ln>
            <a:effectLst/>
          </c:spPr>
          <c:marker>
            <c:symbol val="none"/>
          </c:marker>
          <c:cat>
            <c:strRef>
              <c:f>Sheet1!$B$1:$F$1</c:f>
              <c:strCache>
                <c:ptCount val="5"/>
                <c:pt idx="0">
                  <c:v>BL</c:v>
                </c:pt>
                <c:pt idx="1">
                  <c:v>3M</c:v>
                </c:pt>
                <c:pt idx="2">
                  <c:v>6M</c:v>
                </c:pt>
                <c:pt idx="3">
                  <c:v>9M</c:v>
                </c:pt>
                <c:pt idx="4">
                  <c:v>EFU</c:v>
                </c:pt>
              </c:strCache>
            </c:strRef>
          </c:cat>
          <c:val>
            <c:numRef>
              <c:f>Sheet1!$B$2:$F$2</c:f>
              <c:numCache>
                <c:formatCode>General</c:formatCode>
                <c:ptCount val="5"/>
                <c:pt idx="0">
                  <c:v>74</c:v>
                </c:pt>
                <c:pt idx="1">
                  <c:v>81</c:v>
                </c:pt>
                <c:pt idx="2">
                  <c:v>86</c:v>
                </c:pt>
                <c:pt idx="3">
                  <c:v>91</c:v>
                </c:pt>
                <c:pt idx="4">
                  <c:v>94</c:v>
                </c:pt>
              </c:numCache>
            </c:numRef>
          </c:val>
          <c:smooth val="0"/>
          <c:extLst>
            <c:ext xmlns:c16="http://schemas.microsoft.com/office/drawing/2014/chart" uri="{C3380CC4-5D6E-409C-BE32-E72D297353CC}">
              <c16:uniqueId val="{00000000-E7B0-464C-9623-4966A35CAE7E}"/>
            </c:ext>
          </c:extLst>
        </c:ser>
        <c:dLbls>
          <c:showLegendKey val="0"/>
          <c:showVal val="0"/>
          <c:showCatName val="0"/>
          <c:showSerName val="0"/>
          <c:showPercent val="0"/>
          <c:showBubbleSize val="0"/>
        </c:dLbls>
        <c:smooth val="0"/>
        <c:axId val="675073496"/>
        <c:axId val="675073824"/>
      </c:lineChart>
      <c:catAx>
        <c:axId val="675073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073824"/>
        <c:crosses val="autoZero"/>
        <c:auto val="1"/>
        <c:lblAlgn val="ctr"/>
        <c:lblOffset val="100"/>
        <c:noMultiLvlLbl val="0"/>
      </c:catAx>
      <c:valAx>
        <c:axId val="675073824"/>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50734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479F84-2427-4257-A1EE-DA2ED014E6C4}" type="datetimeFigureOut">
              <a:rPr lang="en-GB" smtClean="0"/>
              <a:t>18/04/2023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3FCFD-1E3E-4DE2-A4F6-C477FA0FF69C}" type="slidenum">
              <a:rPr lang="en-GB" smtClean="0"/>
              <a:t>‹#›</a:t>
            </a:fld>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92358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C10B24"/>
                </a:solidFill>
                <a:latin typeface="Arial" panose="020B0604020202020204" pitchFamily="34" charset="0"/>
                <a:cs typeface="Arial" panose="020B0604020202020204" pitchFamily="34" charset="0"/>
              </a:defRPr>
            </a:lvl1pPr>
          </a:lstStyle>
          <a:p>
            <a:r>
              <a:rPr lang="en-US" dirty="0"/>
              <a:t>Title page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3FDD335E-1311-4F1E-BFC3-DE966747EBE4}" type="datetime1">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333960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B373F93-BDC7-4953-A0A7-6D5D85FFFEDD}" type="datetime1">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136901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EC42E3-1E6A-4CDA-A491-3231792324F8}" type="datetime1">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1719271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Slides Bottom Right Logo">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04D93CCF-9D2E-4F2B-A684-7A380767E9A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36656" y="5765800"/>
            <a:ext cx="14097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2"/>
          <p:cNvSpPr>
            <a:spLocks noGrp="1"/>
          </p:cNvSpPr>
          <p:nvPr>
            <p:ph idx="1"/>
          </p:nvPr>
        </p:nvSpPr>
        <p:spPr>
          <a:xfrm>
            <a:off x="341570" y="1825625"/>
            <a:ext cx="8446317" cy="3947854"/>
          </a:xfrm>
          <a:prstGeom prst="rect">
            <a:avLst/>
          </a:prstGeom>
        </p:spPr>
        <p:txBody>
          <a:bodyPr rtlCol="0">
            <a:normAutofit/>
          </a:bodyPr>
          <a:lstStyle>
            <a:lvl2pPr marL="557213" indent="-214313">
              <a:buFont typeface="Wingdings" panose="05000000000000000000" pitchFamily="2" charset="2"/>
              <a:buChar char="§"/>
              <a:defRPr/>
            </a:lvl2pPr>
            <a:lvl3pPr marL="900113" indent="-214313">
              <a:buFont typeface="Wingdings" panose="05000000000000000000" pitchFamily="2" charset="2"/>
              <a:buChar char="§"/>
              <a:defRPr>
                <a:latin typeface="Azo Sans Thin" panose="020B0303030303020204" pitchFamily="34" charset="0"/>
              </a:defRPr>
            </a:lvl3pPr>
            <a:lvl4pPr marL="1243013" indent="-214313">
              <a:buFont typeface="Wingdings" panose="05000000000000000000" pitchFamily="2" charset="2"/>
              <a:buChar char="§"/>
              <a:defRPr>
                <a:latin typeface="Azo Sans Thin" panose="020B0303030303020204" pitchFamily="34" charset="0"/>
              </a:defRPr>
            </a:lvl4pPr>
            <a:lvl5pPr marL="1585913" indent="-214313">
              <a:buFont typeface="Wingdings" panose="05000000000000000000" pitchFamily="2" charset="2"/>
              <a:buChar char="§"/>
              <a:defRPr>
                <a:latin typeface="Azo Sans Thin" panose="020B03030303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itle Placeholder 1"/>
          <p:cNvSpPr>
            <a:spLocks noGrp="1"/>
          </p:cNvSpPr>
          <p:nvPr>
            <p:ph type="title"/>
          </p:nvPr>
        </p:nvSpPr>
        <p:spPr>
          <a:xfrm>
            <a:off x="341570" y="369731"/>
            <a:ext cx="8458121" cy="1140582"/>
          </a:xfrm>
          <a:prstGeom prst="rect">
            <a:avLst/>
          </a:prstGeom>
        </p:spPr>
        <p:txBody>
          <a:bodyPr rtlCol="0">
            <a:normAutofit/>
          </a:body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434136A5-702A-46ED-9551-86787B720CF3}"/>
              </a:ext>
            </a:extLst>
          </p:cNvPr>
          <p:cNvSpPr>
            <a:spLocks noGrp="1"/>
          </p:cNvSpPr>
          <p:nvPr>
            <p:ph type="ftr" sz="quarter" idx="10"/>
          </p:nvPr>
        </p:nvSpPr>
        <p:spPr/>
        <p:txBody>
          <a:bodyPr/>
          <a:lstStyle>
            <a:lvl1pPr>
              <a:defRPr/>
            </a:lvl1pPr>
          </a:lstStyle>
          <a:p>
            <a:pPr>
              <a:defRPr/>
            </a:pPr>
            <a:endParaRPr lang="en-GB"/>
          </a:p>
        </p:txBody>
      </p:sp>
      <p:sp>
        <p:nvSpPr>
          <p:cNvPr id="6" name="Date Placeholder 3">
            <a:extLst>
              <a:ext uri="{FF2B5EF4-FFF2-40B4-BE49-F238E27FC236}">
                <a16:creationId xmlns:a16="http://schemas.microsoft.com/office/drawing/2014/main" id="{107A2710-A1C0-442A-93BA-5326B331183E}"/>
              </a:ext>
            </a:extLst>
          </p:cNvPr>
          <p:cNvSpPr>
            <a:spLocks noGrp="1"/>
          </p:cNvSpPr>
          <p:nvPr>
            <p:ph type="dt" sz="half" idx="11"/>
          </p:nvPr>
        </p:nvSpPr>
        <p:spPr>
          <a:xfrm>
            <a:off x="341710" y="6356351"/>
            <a:ext cx="2057400" cy="365125"/>
          </a:xfrm>
        </p:spPr>
        <p:txBody>
          <a:bodyPr/>
          <a:lstStyle>
            <a:lvl1pPr algn="l">
              <a:defRPr sz="900">
                <a:solidFill>
                  <a:schemeClr val="tx1">
                    <a:tint val="75000"/>
                  </a:schemeClr>
                </a:solidFill>
              </a:defRPr>
            </a:lvl1pPr>
          </a:lstStyle>
          <a:p>
            <a:pPr>
              <a:defRPr/>
            </a:pPr>
            <a:fld id="{71C5AD23-6303-42AE-B735-DFCE71726041}" type="datetimeFigureOut">
              <a:rPr lang="en-GB"/>
              <a:pPr>
                <a:defRPr/>
              </a:pPr>
              <a:t>18/04/2023</a:t>
            </a:fld>
            <a:endParaRPr lang="en-GB"/>
          </a:p>
        </p:txBody>
      </p:sp>
    </p:spTree>
    <p:extLst>
      <p:ext uri="{BB962C8B-B14F-4D97-AF65-F5344CB8AC3E}">
        <p14:creationId xmlns:p14="http://schemas.microsoft.com/office/powerpoint/2010/main" val="2410642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2" descr="\\campus\pss\ExecOffice\VC_Office\ALISON\CVI\newcastle_master_col.t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4289" y="412234"/>
            <a:ext cx="1593368" cy="6028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5536" y="1143000"/>
            <a:ext cx="8229600" cy="562074"/>
          </a:xfrm>
        </p:spPr>
        <p:txBody>
          <a:bodyPr>
            <a:normAutofit/>
          </a:bodyPr>
          <a:lstStyle>
            <a:lvl1pPr algn="l">
              <a:defRPr sz="2800" b="1">
                <a:solidFill>
                  <a:srgbClr val="003F72"/>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95536" y="1772816"/>
            <a:ext cx="8291264" cy="4353347"/>
          </a:xfrm>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00504118-091C-4DAA-9739-5EF5A914CB43}" type="datetime1">
              <a:rPr lang="en-GB" smtClean="0">
                <a:solidFill>
                  <a:prstClr val="black">
                    <a:tint val="75000"/>
                  </a:prstClr>
                </a:solidFill>
              </a:rPr>
              <a:t>18/04/2023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887E8FA-C4DA-4DCD-A8FC-D1AC57001F22}" type="slidenum">
              <a:rPr lang="en-GB" smtClean="0">
                <a:solidFill>
                  <a:prstClr val="black">
                    <a:tint val="75000"/>
                  </a:prstClr>
                </a:solidFill>
              </a:rPr>
              <a:pPr/>
              <a:t>‹#›</a:t>
            </a:fld>
            <a:endParaRPr lang="en-GB">
              <a:solidFill>
                <a:prstClr val="black">
                  <a:tint val="75000"/>
                </a:prstClr>
              </a:solidFill>
            </a:endParaRPr>
          </a:p>
        </p:txBody>
      </p:sp>
      <p:sp>
        <p:nvSpPr>
          <p:cNvPr id="10" name="Line 4"/>
          <p:cNvSpPr>
            <a:spLocks noChangeShapeType="1"/>
          </p:cNvSpPr>
          <p:nvPr userDrawn="1"/>
        </p:nvSpPr>
        <p:spPr bwMode="auto">
          <a:xfrm>
            <a:off x="762000" y="1143000"/>
            <a:ext cx="8382000" cy="0"/>
          </a:xfrm>
          <a:prstGeom prst="line">
            <a:avLst/>
          </a:prstGeom>
          <a:noFill/>
          <a:ln w="9525">
            <a:solidFill>
              <a:srgbClr val="666666"/>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01483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003F72"/>
                </a:solidFill>
              </a:defRPr>
            </a:lvl1pPr>
          </a:lstStyle>
          <a:p>
            <a:r>
              <a:rPr lang="en-US" dirty="0"/>
              <a:t>Title page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52A637A-B8A2-4D67-A11F-B6DB18F6A3DC}" type="datetime1">
              <a:rPr lang="en-GB" smtClean="0">
                <a:solidFill>
                  <a:prstClr val="black">
                    <a:tint val="75000"/>
                  </a:prstClr>
                </a:solidFill>
              </a:rPr>
              <a:t>18/04/2023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57732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ADF9A4C2-1B4F-44F3-8A2A-94ABB8591501}" type="datetime1">
              <a:rPr lang="en-GB" smtClean="0">
                <a:solidFill>
                  <a:prstClr val="black">
                    <a:tint val="75000"/>
                  </a:prstClr>
                </a:solidFill>
              </a:rPr>
              <a:t>18/04/2023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8830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823C3-8DF7-4F74-9819-CFE8167FDC20}" type="datetime1">
              <a:rPr lang="en-GB" smtClean="0">
                <a:solidFill>
                  <a:prstClr val="black">
                    <a:tint val="75000"/>
                  </a:prstClr>
                </a:solidFill>
              </a:rPr>
              <a:t>18/04/2023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98980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EDC41AA-1B4E-4955-91AE-FE7D51B52A44}" type="datetime1">
              <a:rPr lang="en-GB" smtClean="0">
                <a:solidFill>
                  <a:prstClr val="black">
                    <a:tint val="75000"/>
                  </a:prstClr>
                </a:solidFill>
              </a:rPr>
              <a:t>18/04/2023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3644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B3DE8F8-F516-4D3D-88D7-B1DF6337A016}" type="datetime1">
              <a:rPr lang="en-GB" smtClean="0">
                <a:solidFill>
                  <a:prstClr val="black">
                    <a:tint val="75000"/>
                  </a:prstClr>
                </a:solidFill>
              </a:rPr>
              <a:t>18/04/2023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2404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0E7CCF1-C317-4953-B0D6-1155B1E85C48}" type="datetime1">
              <a:rPr lang="en-GB" smtClean="0">
                <a:solidFill>
                  <a:prstClr val="black">
                    <a:tint val="75000"/>
                  </a:prstClr>
                </a:solidFill>
              </a:rPr>
              <a:t>18/04/2023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2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4474555C-F8A1-4729-9B50-73F10B1AAE2C}" type="datetime1">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34107241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3BEB3-2E54-4BC9-8062-9ADD03E1F18E}" type="datetime1">
              <a:rPr lang="en-GB" smtClean="0">
                <a:solidFill>
                  <a:prstClr val="black">
                    <a:tint val="75000"/>
                  </a:prstClr>
                </a:solidFill>
              </a:rPr>
              <a:t>18/04/2023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0693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556644-7163-4BA6-8F7E-C40348EB0E9A}" type="datetime1">
              <a:rPr lang="en-GB" smtClean="0">
                <a:solidFill>
                  <a:prstClr val="black">
                    <a:tint val="75000"/>
                  </a:prstClr>
                </a:solidFill>
              </a:rPr>
              <a:t>18/04/2023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42839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7BDE7-DC3F-42B6-B6AC-772B68FB0019}" type="datetime1">
              <a:rPr lang="en-GB" smtClean="0">
                <a:solidFill>
                  <a:prstClr val="black">
                    <a:tint val="75000"/>
                  </a:prstClr>
                </a:solidFill>
              </a:rPr>
              <a:t>18/04/2023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8518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06C7E7-58BA-4B55-B98E-F48B2DE8E91D}" type="datetime1">
              <a:rPr lang="en-GB" smtClean="0">
                <a:solidFill>
                  <a:prstClr val="black">
                    <a:tint val="75000"/>
                  </a:prstClr>
                </a:solidFill>
              </a:rPr>
              <a:t>18/04/2023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83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079296F-687F-4ACA-BC5E-55D1F1061102}" type="datetime1">
              <a:rPr lang="en-GB" smtClean="0">
                <a:solidFill>
                  <a:prstClr val="black">
                    <a:tint val="75000"/>
                  </a:prstClr>
                </a:solidFill>
              </a:rPr>
              <a:t>18/04/2023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8044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D1A816-58FD-4934-8AC4-DEB889642674}" type="datetime1">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31435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B541CF5-022C-4142-B13C-B7C9E04DB360}" type="datetime1">
              <a:rPr lang="en-GB" smtClean="0"/>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133439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362DE2E-2FD3-417A-A146-5ACFFFA80880}" type="datetime1">
              <a:rPr lang="en-GB" smtClean="0"/>
              <a:t>18/04/2023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126437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2134755-3C4A-43CF-B175-8F9D2CED9C91}" type="datetime1">
              <a:rPr lang="en-GB" smtClean="0"/>
              <a:t>18/04/2023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332644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C9A77-0F16-4E13-9E97-B30E38D4FFA1}" type="datetime1">
              <a:rPr lang="en-GB" smtClean="0"/>
              <a:t>18/04/2023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136497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F6AD79-CAEC-4C45-BD2B-EF65954F45E3}" type="datetime1">
              <a:rPr lang="en-GB" smtClean="0"/>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168341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6F74FD-0E56-4DAD-B47F-6DD4FCBC3116}" type="datetime1">
              <a:rPr lang="en-GB" smtClean="0"/>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FB4E06-6ADD-4255-A377-60E16C773855}" type="slidenum">
              <a:rPr lang="en-GB" smtClean="0"/>
              <a:t>‹#›</a:t>
            </a:fld>
            <a:endParaRPr lang="en-GB"/>
          </a:p>
        </p:txBody>
      </p:sp>
    </p:spTree>
    <p:extLst>
      <p:ext uri="{BB962C8B-B14F-4D97-AF65-F5344CB8AC3E}">
        <p14:creationId xmlns:p14="http://schemas.microsoft.com/office/powerpoint/2010/main" val="311555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tif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064F-D4CE-4371-B27B-8ECEB25301EF}" type="datetime1">
              <a:rPr lang="en-GB" smtClean="0"/>
              <a:t>18/04/2023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B4E06-6ADD-4255-A377-60E16C773855}" type="slidenum">
              <a:rPr lang="en-GB" smtClean="0"/>
              <a:t>‹#›</a:t>
            </a:fld>
            <a:endParaRPr lang="en-GB"/>
          </a:p>
        </p:txBody>
      </p:sp>
      <p:pic>
        <p:nvPicPr>
          <p:cNvPr id="9" name="Picture 2" descr="\\campus\pss\ExecOffice\VC_Office\ALISON\CVI\newcastle_master_col.t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516216" y="260648"/>
            <a:ext cx="2195736" cy="771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07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05E85-8BC4-4AF2-8C3F-927F3D2DC725}" type="datetime1">
              <a:rPr lang="en-GB" smtClean="0">
                <a:solidFill>
                  <a:prstClr val="black">
                    <a:tint val="75000"/>
                  </a:prstClr>
                </a:solidFill>
              </a:rPr>
              <a:t>18/04/2023</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7E8FA-C4DA-4DCD-A8FC-D1AC57001F2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38293150"/>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29F42-2C25-4FDA-AA3A-3B922F5981C3}" type="datetime1">
              <a:rPr lang="en-GB" smtClean="0">
                <a:solidFill>
                  <a:prstClr val="black">
                    <a:tint val="75000"/>
                  </a:prstClr>
                </a:solidFill>
              </a:rPr>
              <a:t>18/04/2023</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B4E06-6ADD-4255-A377-60E16C773855}" type="slidenum">
              <a:rPr lang="en-GB" smtClean="0">
                <a:solidFill>
                  <a:prstClr val="black">
                    <a:tint val="75000"/>
                  </a:prstClr>
                </a:solidFill>
              </a:rPr>
              <a:pPr/>
              <a:t>‹#›</a:t>
            </a:fld>
            <a:endParaRPr lang="en-GB">
              <a:solidFill>
                <a:prstClr val="black">
                  <a:tint val="75000"/>
                </a:prstClr>
              </a:solidFill>
            </a:endParaRPr>
          </a:p>
        </p:txBody>
      </p:sp>
      <p:pic>
        <p:nvPicPr>
          <p:cNvPr id="9" name="Picture 2" descr="\\campus\pss\ExecOffice\VC_Office\ALISON\CVI\newcastle_master_col.ti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732240" y="311235"/>
            <a:ext cx="2051720" cy="720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8112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13.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mailto:phillip.whitehead@newcastle.ac.uk"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2693987"/>
            <a:ext cx="8496944" cy="1470025"/>
          </a:xfrm>
        </p:spPr>
        <p:txBody>
          <a:bodyPr>
            <a:normAutofit fontScale="90000"/>
          </a:bodyPr>
          <a:lstStyle/>
          <a:p>
            <a:r>
              <a:rPr lang="en-GB" dirty="0">
                <a:solidFill>
                  <a:srgbClr val="C60C30"/>
                </a:solidFill>
              </a:rPr>
              <a:t>Using ASCOT to evaluate social care interventions</a:t>
            </a:r>
            <a:br>
              <a:rPr lang="en-GB" dirty="0">
                <a:solidFill>
                  <a:srgbClr val="C60C30"/>
                </a:solidFill>
              </a:rPr>
            </a:br>
            <a:r>
              <a:rPr lang="en-GB" dirty="0">
                <a:solidFill>
                  <a:srgbClr val="C60C30"/>
                </a:solidFill>
              </a:rPr>
              <a:t/>
            </a:r>
            <a:br>
              <a:rPr lang="en-GB" dirty="0">
                <a:solidFill>
                  <a:srgbClr val="C60C30"/>
                </a:solidFill>
              </a:rPr>
            </a:br>
            <a:r>
              <a:rPr lang="en-GB" dirty="0">
                <a:solidFill>
                  <a:srgbClr val="C60C30"/>
                </a:solidFill>
              </a:rPr>
              <a:t>The BATH-OUT Studies</a:t>
            </a:r>
            <a:br>
              <a:rPr lang="en-GB" dirty="0">
                <a:solidFill>
                  <a:srgbClr val="C60C30"/>
                </a:solidFill>
              </a:rPr>
            </a:br>
            <a:r>
              <a:rPr lang="en-GB" dirty="0">
                <a:solidFill>
                  <a:srgbClr val="C60C30"/>
                </a:solidFill>
              </a:rPr>
              <a:t/>
            </a:r>
            <a:br>
              <a:rPr lang="en-GB" dirty="0">
                <a:solidFill>
                  <a:srgbClr val="C60C30"/>
                </a:solidFill>
              </a:rPr>
            </a:br>
            <a:endParaRPr lang="en-GB" sz="3600" dirty="0">
              <a:solidFill>
                <a:srgbClr val="C60C30"/>
              </a:solidFill>
            </a:endParaRPr>
          </a:p>
        </p:txBody>
      </p:sp>
      <p:sp>
        <p:nvSpPr>
          <p:cNvPr id="5" name="Subtitle 4"/>
          <p:cNvSpPr>
            <a:spLocks noGrp="1"/>
          </p:cNvSpPr>
          <p:nvPr>
            <p:ph type="subTitle" idx="1"/>
          </p:nvPr>
        </p:nvSpPr>
        <p:spPr>
          <a:xfrm>
            <a:off x="1371600" y="4449762"/>
            <a:ext cx="6400800" cy="1752600"/>
          </a:xfrm>
        </p:spPr>
        <p:txBody>
          <a:bodyPr/>
          <a:lstStyle/>
          <a:p>
            <a:r>
              <a:rPr lang="en-GB" dirty="0"/>
              <a:t>12</a:t>
            </a:r>
            <a:r>
              <a:rPr lang="en-GB" baseline="30000" dirty="0"/>
              <a:t>th</a:t>
            </a:r>
            <a:r>
              <a:rPr lang="en-GB" dirty="0"/>
              <a:t> October 2022</a:t>
            </a:r>
          </a:p>
        </p:txBody>
      </p:sp>
      <p:sp>
        <p:nvSpPr>
          <p:cNvPr id="6" name="Slide Number Placeholder 5"/>
          <p:cNvSpPr>
            <a:spLocks noGrp="1"/>
          </p:cNvSpPr>
          <p:nvPr>
            <p:ph type="sldNum" sz="quarter" idx="12"/>
          </p:nvPr>
        </p:nvSpPr>
        <p:spPr/>
        <p:txBody>
          <a:bodyPr/>
          <a:lstStyle/>
          <a:p>
            <a:fld id="{5BFB4E06-6ADD-4255-A377-60E16C773855}" type="slidenum">
              <a:rPr lang="en-GB" smtClean="0"/>
              <a:t>1</a:t>
            </a:fld>
            <a:endParaRPr lang="en-GB"/>
          </a:p>
        </p:txBody>
      </p:sp>
      <p:pic>
        <p:nvPicPr>
          <p:cNvPr id="7" name="Picture 3">
            <a:extLst>
              <a:ext uri="{FF2B5EF4-FFF2-40B4-BE49-F238E27FC236}">
                <a16:creationId xmlns:a16="http://schemas.microsoft.com/office/drawing/2014/main" id="{EDF6954C-B1C9-4176-A953-E65F946F619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924550"/>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2044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2693987"/>
            <a:ext cx="8496944" cy="1470025"/>
          </a:xfrm>
        </p:spPr>
        <p:txBody>
          <a:bodyPr>
            <a:normAutofit fontScale="90000"/>
          </a:bodyPr>
          <a:lstStyle/>
          <a:p>
            <a:r>
              <a:rPr lang="en-GB" dirty="0">
                <a:solidFill>
                  <a:srgbClr val="C60C30"/>
                </a:solidFill>
              </a:rPr>
              <a:t>BATH-OUT-1</a:t>
            </a:r>
            <a:br>
              <a:rPr lang="en-GB" dirty="0">
                <a:solidFill>
                  <a:srgbClr val="C60C30"/>
                </a:solidFill>
              </a:rPr>
            </a:br>
            <a:r>
              <a:rPr lang="en-GB" dirty="0">
                <a:solidFill>
                  <a:srgbClr val="C60C30"/>
                </a:solidFill>
              </a:rPr>
              <a:t>Feasibility Study</a:t>
            </a:r>
            <a:br>
              <a:rPr lang="en-GB" dirty="0">
                <a:solidFill>
                  <a:srgbClr val="C60C30"/>
                </a:solidFill>
              </a:rPr>
            </a:br>
            <a:endParaRPr lang="en-GB" sz="3600" dirty="0">
              <a:solidFill>
                <a:srgbClr val="C60C30"/>
              </a:solidFill>
            </a:endParaRPr>
          </a:p>
        </p:txBody>
      </p:sp>
      <p:sp>
        <p:nvSpPr>
          <p:cNvPr id="6" name="Slide Number Placeholder 5"/>
          <p:cNvSpPr>
            <a:spLocks noGrp="1"/>
          </p:cNvSpPr>
          <p:nvPr>
            <p:ph type="sldNum" sz="quarter" idx="12"/>
          </p:nvPr>
        </p:nvSpPr>
        <p:spPr/>
        <p:txBody>
          <a:bodyPr/>
          <a:lstStyle/>
          <a:p>
            <a:fld id="{5BFB4E06-6ADD-4255-A377-60E16C773855}" type="slidenum">
              <a:rPr lang="en-GB" smtClean="0"/>
              <a:t>10</a:t>
            </a:fld>
            <a:endParaRPr lang="en-GB"/>
          </a:p>
        </p:txBody>
      </p:sp>
      <p:pic>
        <p:nvPicPr>
          <p:cNvPr id="7" name="Picture 3">
            <a:extLst>
              <a:ext uri="{FF2B5EF4-FFF2-40B4-BE49-F238E27FC236}">
                <a16:creationId xmlns:a16="http://schemas.microsoft.com/office/drawing/2014/main" id="{EDF6954C-B1C9-4176-A953-E65F946F619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924550"/>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F88DB3B8-20D6-4A59-B792-5573F5B3D861}"/>
              </a:ext>
            </a:extLst>
          </p:cNvPr>
          <p:cNvSpPr txBox="1"/>
          <p:nvPr/>
        </p:nvSpPr>
        <p:spPr>
          <a:xfrm rot="10800000" flipV="1">
            <a:off x="251520" y="5535433"/>
            <a:ext cx="72728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b="0" i="0" dirty="0">
                <a:solidFill>
                  <a:srgbClr val="222222"/>
                </a:solidFill>
                <a:effectLst/>
                <a:latin typeface="Arial" panose="020B0604020202020204" pitchFamily="34" charset="0"/>
              </a:rPr>
              <a:t>Whitehead, P.J., Golding-Day, M.R., </a:t>
            </a:r>
            <a:r>
              <a:rPr lang="en-GB" b="0" i="0" dirty="0" err="1">
                <a:solidFill>
                  <a:srgbClr val="222222"/>
                </a:solidFill>
                <a:effectLst/>
                <a:latin typeface="Arial" panose="020B0604020202020204" pitchFamily="34" charset="0"/>
              </a:rPr>
              <a:t>Belshaw</a:t>
            </a:r>
            <a:r>
              <a:rPr lang="en-GB" b="0" i="0" dirty="0">
                <a:solidFill>
                  <a:srgbClr val="222222"/>
                </a:solidFill>
                <a:effectLst/>
                <a:latin typeface="Arial" panose="020B0604020202020204" pitchFamily="34" charset="0"/>
              </a:rPr>
              <a:t>, S., Dawson, T., James, M. and Walker, M.F., 2018. Bathing adaptations in the homes of older adults (BATH-OUT): results of a feasibility randomised controlled trial (RCT). </a:t>
            </a:r>
            <a:r>
              <a:rPr lang="en-GB" b="0" i="1" dirty="0">
                <a:solidFill>
                  <a:srgbClr val="222222"/>
                </a:solidFill>
                <a:effectLst/>
                <a:latin typeface="Arial" panose="020B0604020202020204" pitchFamily="34" charset="0"/>
              </a:rPr>
              <a:t>BMC Public Health</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18</a:t>
            </a:r>
            <a:r>
              <a:rPr lang="en-GB" b="0" i="0" dirty="0">
                <a:solidFill>
                  <a:srgbClr val="222222"/>
                </a:solidFill>
                <a:effectLst/>
                <a:latin typeface="Arial" panose="020B0604020202020204" pitchFamily="34" charset="0"/>
              </a:rPr>
              <a:t>(1), pp.1-11.</a:t>
            </a:r>
            <a:endParaRPr lang="en-GB" dirty="0"/>
          </a:p>
        </p:txBody>
      </p:sp>
    </p:spTree>
    <p:extLst>
      <p:ext uri="{BB962C8B-B14F-4D97-AF65-F5344CB8AC3E}">
        <p14:creationId xmlns:p14="http://schemas.microsoft.com/office/powerpoint/2010/main" val="3722321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BATH-OUT-1</a:t>
            </a:r>
          </a:p>
        </p:txBody>
      </p:sp>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11</a:t>
            </a:fld>
            <a:endParaRPr lang="en-GB">
              <a:solidFill>
                <a:prstClr val="black">
                  <a:tint val="75000"/>
                </a:prstClr>
              </a:solidFill>
            </a:endParaRPr>
          </a:p>
        </p:txBody>
      </p:sp>
      <p:pic>
        <p:nvPicPr>
          <p:cNvPr id="5" name="Picture 3">
            <a:extLst>
              <a:ext uri="{FF2B5EF4-FFF2-40B4-BE49-F238E27FC236}">
                <a16:creationId xmlns:a16="http://schemas.microsoft.com/office/drawing/2014/main" id="{559B5B6D-DF6F-4111-A1B1-B85CFAFA2F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Rounded Corners 7">
            <a:extLst>
              <a:ext uri="{FF2B5EF4-FFF2-40B4-BE49-F238E27FC236}">
                <a16:creationId xmlns:a16="http://schemas.microsoft.com/office/drawing/2014/main" id="{38DB815E-C318-4AC6-A837-CD1665A57635}"/>
              </a:ext>
            </a:extLst>
          </p:cNvPr>
          <p:cNvSpPr/>
          <p:nvPr/>
        </p:nvSpPr>
        <p:spPr>
          <a:xfrm>
            <a:off x="476922" y="1861393"/>
            <a:ext cx="7839494" cy="423190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Arial" panose="020B0604020202020204" pitchFamily="34" charset="0"/>
              <a:buChar char="•"/>
              <a:defRPr/>
            </a:pPr>
            <a:r>
              <a:rPr lang="en-GB" sz="2400" dirty="0">
                <a:solidFill>
                  <a:schemeClr val="tx1"/>
                </a:solidFill>
              </a:rPr>
              <a:t>Is it feasible to conduct a Randomised Controlled Trial of major adaptations to bathing facilities?</a:t>
            </a:r>
          </a:p>
          <a:p>
            <a:pPr marL="800100" lvl="1" indent="-342900">
              <a:buFont typeface="Arial" panose="020B0604020202020204" pitchFamily="34" charset="0"/>
              <a:buChar char="•"/>
              <a:defRPr/>
            </a:pPr>
            <a:endParaRPr lang="en-GB" sz="2400" dirty="0">
              <a:solidFill>
                <a:schemeClr val="tx1"/>
              </a:solidFill>
            </a:endParaRPr>
          </a:p>
          <a:p>
            <a:pPr marL="800100" lvl="1" indent="-342900">
              <a:buFont typeface="Arial" panose="020B0604020202020204" pitchFamily="34" charset="0"/>
              <a:buChar char="•"/>
              <a:defRPr/>
            </a:pPr>
            <a:r>
              <a:rPr lang="en-GB" sz="2400" dirty="0">
                <a:solidFill>
                  <a:schemeClr val="tx1"/>
                </a:solidFill>
              </a:rPr>
              <a:t>Using the routine waiting list to form a control group</a:t>
            </a:r>
          </a:p>
          <a:p>
            <a:pPr marL="800100" lvl="1" indent="-342900">
              <a:buFont typeface="Arial" panose="020B0604020202020204" pitchFamily="34" charset="0"/>
              <a:buChar char="•"/>
              <a:defRPr/>
            </a:pPr>
            <a:endParaRPr lang="en-GB" sz="2400" dirty="0">
              <a:solidFill>
                <a:schemeClr val="tx1"/>
              </a:solidFill>
            </a:endParaRPr>
          </a:p>
          <a:p>
            <a:pPr marL="800100" lvl="1" indent="-342900">
              <a:buFont typeface="Arial" panose="020B0604020202020204" pitchFamily="34" charset="0"/>
              <a:buChar char="•"/>
              <a:defRPr/>
            </a:pPr>
            <a:r>
              <a:rPr lang="en-GB" sz="2400" dirty="0">
                <a:solidFill>
                  <a:srgbClr val="FF0000"/>
                </a:solidFill>
              </a:rPr>
              <a:t>Suitability and sensitivity of outcome measures</a:t>
            </a:r>
          </a:p>
        </p:txBody>
      </p:sp>
    </p:spTree>
    <p:extLst>
      <p:ext uri="{BB962C8B-B14F-4D97-AF65-F5344CB8AC3E}">
        <p14:creationId xmlns:p14="http://schemas.microsoft.com/office/powerpoint/2010/main" val="335853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BATH-OUT-1</a:t>
            </a:r>
          </a:p>
        </p:txBody>
      </p:sp>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12</a:t>
            </a:fld>
            <a:endParaRPr lang="en-GB">
              <a:solidFill>
                <a:prstClr val="black">
                  <a:tint val="75000"/>
                </a:prstClr>
              </a:solidFill>
            </a:endParaRPr>
          </a:p>
        </p:txBody>
      </p:sp>
      <p:pic>
        <p:nvPicPr>
          <p:cNvPr id="5" name="Picture 3">
            <a:extLst>
              <a:ext uri="{FF2B5EF4-FFF2-40B4-BE49-F238E27FC236}">
                <a16:creationId xmlns:a16="http://schemas.microsoft.com/office/drawing/2014/main" id="{559B5B6D-DF6F-4111-A1B1-B85CFAFA2F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Rounded Corners 7">
            <a:extLst>
              <a:ext uri="{FF2B5EF4-FFF2-40B4-BE49-F238E27FC236}">
                <a16:creationId xmlns:a16="http://schemas.microsoft.com/office/drawing/2014/main" id="{38DB815E-C318-4AC6-A837-CD1665A57635}"/>
              </a:ext>
            </a:extLst>
          </p:cNvPr>
          <p:cNvSpPr/>
          <p:nvPr/>
        </p:nvSpPr>
        <p:spPr>
          <a:xfrm>
            <a:off x="3474633" y="2124633"/>
            <a:ext cx="2719057" cy="8024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800" dirty="0">
                <a:solidFill>
                  <a:schemeClr val="tx1"/>
                </a:solidFill>
              </a:rPr>
              <a:t>Baseline Assessment</a:t>
            </a:r>
            <a:endParaRPr lang="en-GB" altLang="en-US" dirty="0">
              <a:solidFill>
                <a:schemeClr val="tx1"/>
              </a:solidFill>
            </a:endParaRPr>
          </a:p>
          <a:p>
            <a:pPr marL="342900" indent="-342900">
              <a:buFont typeface="Arial" panose="020B0604020202020204" pitchFamily="34" charset="0"/>
              <a:buChar char="•"/>
              <a:defRPr/>
            </a:pPr>
            <a:endParaRPr lang="en-GB" sz="1000" dirty="0"/>
          </a:p>
        </p:txBody>
      </p:sp>
      <p:sp>
        <p:nvSpPr>
          <p:cNvPr id="9" name="Rectangle: Rounded Corners 8">
            <a:extLst>
              <a:ext uri="{FF2B5EF4-FFF2-40B4-BE49-F238E27FC236}">
                <a16:creationId xmlns:a16="http://schemas.microsoft.com/office/drawing/2014/main" id="{93EE71C5-2FBE-42A5-AEF6-C6440D4B0007}"/>
              </a:ext>
            </a:extLst>
          </p:cNvPr>
          <p:cNvSpPr/>
          <p:nvPr/>
        </p:nvSpPr>
        <p:spPr>
          <a:xfrm>
            <a:off x="1791279" y="3529702"/>
            <a:ext cx="2719057" cy="8024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800" dirty="0">
                <a:solidFill>
                  <a:schemeClr val="tx1"/>
                </a:solidFill>
              </a:rPr>
              <a:t>Expedited</a:t>
            </a:r>
            <a:endParaRPr lang="en-GB" altLang="en-US" dirty="0">
              <a:solidFill>
                <a:schemeClr val="tx1"/>
              </a:solidFill>
            </a:endParaRPr>
          </a:p>
          <a:p>
            <a:pPr marL="342900" indent="-342900">
              <a:buFont typeface="Arial" panose="020B0604020202020204" pitchFamily="34" charset="0"/>
              <a:buChar char="•"/>
              <a:defRPr/>
            </a:pPr>
            <a:endParaRPr lang="en-GB" sz="1000" dirty="0"/>
          </a:p>
        </p:txBody>
      </p:sp>
      <p:sp>
        <p:nvSpPr>
          <p:cNvPr id="12" name="Rectangle: Rounded Corners 11">
            <a:extLst>
              <a:ext uri="{FF2B5EF4-FFF2-40B4-BE49-F238E27FC236}">
                <a16:creationId xmlns:a16="http://schemas.microsoft.com/office/drawing/2014/main" id="{0B77F675-3EB7-4DE8-AFC1-216E57C457AE}"/>
              </a:ext>
            </a:extLst>
          </p:cNvPr>
          <p:cNvSpPr/>
          <p:nvPr/>
        </p:nvSpPr>
        <p:spPr>
          <a:xfrm>
            <a:off x="5076056" y="3529702"/>
            <a:ext cx="2719057" cy="8024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800" dirty="0">
                <a:solidFill>
                  <a:schemeClr val="tx1"/>
                </a:solidFill>
              </a:rPr>
              <a:t>Usual Care</a:t>
            </a:r>
          </a:p>
          <a:p>
            <a:pPr algn="ctr">
              <a:defRPr/>
            </a:pPr>
            <a:r>
              <a:rPr lang="en-GB" altLang="en-US" dirty="0">
                <a:solidFill>
                  <a:schemeClr val="tx1"/>
                </a:solidFill>
              </a:rPr>
              <a:t>3-4 month wait</a:t>
            </a:r>
          </a:p>
          <a:p>
            <a:pPr marL="342900" indent="-342900">
              <a:buFont typeface="Arial" panose="020B0604020202020204" pitchFamily="34" charset="0"/>
              <a:buChar char="•"/>
              <a:defRPr/>
            </a:pPr>
            <a:endParaRPr lang="en-GB" sz="1000" dirty="0"/>
          </a:p>
        </p:txBody>
      </p:sp>
      <p:sp>
        <p:nvSpPr>
          <p:cNvPr id="13" name="Rectangle: Rounded Corners 12">
            <a:extLst>
              <a:ext uri="{FF2B5EF4-FFF2-40B4-BE49-F238E27FC236}">
                <a16:creationId xmlns:a16="http://schemas.microsoft.com/office/drawing/2014/main" id="{592B30AD-72B1-42F2-9D94-C3C9020B0603}"/>
              </a:ext>
            </a:extLst>
          </p:cNvPr>
          <p:cNvSpPr/>
          <p:nvPr/>
        </p:nvSpPr>
        <p:spPr>
          <a:xfrm>
            <a:off x="1791279" y="4903791"/>
            <a:ext cx="2719057" cy="8024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800" dirty="0">
                <a:solidFill>
                  <a:schemeClr val="tx1"/>
                </a:solidFill>
              </a:rPr>
              <a:t>Follow Ups</a:t>
            </a:r>
          </a:p>
          <a:p>
            <a:pPr algn="ctr">
              <a:defRPr/>
            </a:pPr>
            <a:r>
              <a:rPr lang="en-GB" altLang="en-US" dirty="0">
                <a:solidFill>
                  <a:schemeClr val="tx1"/>
                </a:solidFill>
              </a:rPr>
              <a:t>3, 6, 9 Months</a:t>
            </a:r>
          </a:p>
          <a:p>
            <a:pPr marL="342900" indent="-342900">
              <a:buFont typeface="Arial" panose="020B0604020202020204" pitchFamily="34" charset="0"/>
              <a:buChar char="•"/>
              <a:defRPr/>
            </a:pPr>
            <a:endParaRPr lang="en-GB" sz="1000" dirty="0"/>
          </a:p>
        </p:txBody>
      </p:sp>
      <p:sp>
        <p:nvSpPr>
          <p:cNvPr id="14" name="Rectangle: Rounded Corners 13">
            <a:extLst>
              <a:ext uri="{FF2B5EF4-FFF2-40B4-BE49-F238E27FC236}">
                <a16:creationId xmlns:a16="http://schemas.microsoft.com/office/drawing/2014/main" id="{A455EF11-E0F7-455D-93C1-FC5542169B2D}"/>
              </a:ext>
            </a:extLst>
          </p:cNvPr>
          <p:cNvSpPr/>
          <p:nvPr/>
        </p:nvSpPr>
        <p:spPr>
          <a:xfrm>
            <a:off x="5193671" y="4903791"/>
            <a:ext cx="2719057" cy="8024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800" dirty="0">
                <a:solidFill>
                  <a:schemeClr val="tx1"/>
                </a:solidFill>
              </a:rPr>
              <a:t>Follow Ups</a:t>
            </a:r>
          </a:p>
          <a:p>
            <a:pPr algn="ctr">
              <a:defRPr/>
            </a:pPr>
            <a:r>
              <a:rPr lang="en-GB" altLang="en-US" dirty="0">
                <a:solidFill>
                  <a:schemeClr val="tx1"/>
                </a:solidFill>
              </a:rPr>
              <a:t>3, 6, 9 Months</a:t>
            </a:r>
          </a:p>
          <a:p>
            <a:pPr marL="342900" indent="-342900">
              <a:buFont typeface="Arial" panose="020B0604020202020204" pitchFamily="34" charset="0"/>
              <a:buChar char="•"/>
              <a:defRPr/>
            </a:pPr>
            <a:endParaRPr lang="en-GB" sz="1000" dirty="0"/>
          </a:p>
        </p:txBody>
      </p:sp>
      <p:sp>
        <p:nvSpPr>
          <p:cNvPr id="3" name="Arrow: Down 2">
            <a:extLst>
              <a:ext uri="{FF2B5EF4-FFF2-40B4-BE49-F238E27FC236}">
                <a16:creationId xmlns:a16="http://schemas.microsoft.com/office/drawing/2014/main" id="{5BA3A84C-7595-4CE5-8B69-59AEFE82331C}"/>
              </a:ext>
            </a:extLst>
          </p:cNvPr>
          <p:cNvSpPr/>
          <p:nvPr/>
        </p:nvSpPr>
        <p:spPr>
          <a:xfrm>
            <a:off x="2908491" y="4332146"/>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Down 14">
            <a:extLst>
              <a:ext uri="{FF2B5EF4-FFF2-40B4-BE49-F238E27FC236}">
                <a16:creationId xmlns:a16="http://schemas.microsoft.com/office/drawing/2014/main" id="{5C265A56-40A9-49B8-B2A7-5898837CDD4C}"/>
              </a:ext>
            </a:extLst>
          </p:cNvPr>
          <p:cNvSpPr/>
          <p:nvPr/>
        </p:nvSpPr>
        <p:spPr>
          <a:xfrm>
            <a:off x="6310883" y="4332146"/>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Down 15">
            <a:extLst>
              <a:ext uri="{FF2B5EF4-FFF2-40B4-BE49-F238E27FC236}">
                <a16:creationId xmlns:a16="http://schemas.microsoft.com/office/drawing/2014/main" id="{BD819712-B542-4F0B-AACC-D9AA7E30801F}"/>
              </a:ext>
            </a:extLst>
          </p:cNvPr>
          <p:cNvSpPr/>
          <p:nvPr/>
        </p:nvSpPr>
        <p:spPr>
          <a:xfrm rot="2128079">
            <a:off x="3896981" y="291984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Down 16">
            <a:extLst>
              <a:ext uri="{FF2B5EF4-FFF2-40B4-BE49-F238E27FC236}">
                <a16:creationId xmlns:a16="http://schemas.microsoft.com/office/drawing/2014/main" id="{EF9BF417-94EA-4357-AE0C-FC412C4BBD65}"/>
              </a:ext>
            </a:extLst>
          </p:cNvPr>
          <p:cNvSpPr/>
          <p:nvPr/>
        </p:nvSpPr>
        <p:spPr>
          <a:xfrm rot="19948563">
            <a:off x="5154372" y="2888863"/>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66503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File:Clipboard 01.svg - Wikimedia Commons">
            <a:extLst>
              <a:ext uri="{FF2B5EF4-FFF2-40B4-BE49-F238E27FC236}">
                <a16:creationId xmlns:a16="http://schemas.microsoft.com/office/drawing/2014/main" id="{BC612CB0-2436-4FA7-9707-EDE457EE8DB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1738" y="2320056"/>
            <a:ext cx="2862262"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GB" dirty="0"/>
              <a:t>BATH-OUT-1 Results - ASCOT</a:t>
            </a:r>
          </a:p>
        </p:txBody>
      </p:sp>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13</a:t>
            </a:fld>
            <a:endParaRPr lang="en-GB" dirty="0">
              <a:solidFill>
                <a:prstClr val="black">
                  <a:tint val="75000"/>
                </a:prstClr>
              </a:solidFill>
            </a:endParaRPr>
          </a:p>
        </p:txBody>
      </p:sp>
      <p:sp>
        <p:nvSpPr>
          <p:cNvPr id="7" name="TextBox 6">
            <a:extLst>
              <a:ext uri="{FF2B5EF4-FFF2-40B4-BE49-F238E27FC236}">
                <a16:creationId xmlns:a16="http://schemas.microsoft.com/office/drawing/2014/main" id="{F10F4533-EC37-465E-8935-F3E27044909D}"/>
              </a:ext>
            </a:extLst>
          </p:cNvPr>
          <p:cNvSpPr txBox="1">
            <a:spLocks noChangeArrowheads="1"/>
          </p:cNvSpPr>
          <p:nvPr/>
        </p:nvSpPr>
        <p:spPr bwMode="auto">
          <a:xfrm>
            <a:off x="6687840" y="3038475"/>
            <a:ext cx="2068512" cy="2677656"/>
          </a:xfrm>
          <a:prstGeom prst="rect">
            <a:avLst/>
          </a:prstGeom>
          <a:noFill/>
          <a:ln>
            <a:noFill/>
          </a:ln>
        </p:spPr>
        <p:txBody>
          <a:bodyPr>
            <a:spAutoFit/>
          </a:bodyPr>
          <a:lstStyle>
            <a:lvl1pPr>
              <a:lnSpc>
                <a:spcPct val="90000"/>
              </a:lnSpc>
              <a:spcBef>
                <a:spcPts val="1000"/>
              </a:spcBef>
              <a:buFont typeface="Wingdings" panose="05000000000000000000" pitchFamily="2" charset="2"/>
              <a:buChar char="§"/>
              <a:defRPr sz="2800">
                <a:solidFill>
                  <a:schemeClr val="tx1"/>
                </a:solidFill>
                <a:latin typeface="Arial" panose="020B0604020202020204" pitchFamily="34" charset="0"/>
              </a:defRPr>
            </a:lvl1pPr>
            <a:lvl2pPr marL="742950" indent="-285750">
              <a:lnSpc>
                <a:spcPct val="90000"/>
              </a:lnSpc>
              <a:spcBef>
                <a:spcPts val="500"/>
              </a:spcBef>
              <a:buFont typeface="Wingdings" panose="05000000000000000000" pitchFamily="2" charset="2"/>
              <a:buChar char="§"/>
              <a:defRPr sz="24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Azo Sans Thin"/>
              </a:defRPr>
            </a:lvl3pPr>
            <a:lvl4pPr marL="1600200" indent="-228600">
              <a:lnSpc>
                <a:spcPct val="90000"/>
              </a:lnSpc>
              <a:spcBef>
                <a:spcPts val="500"/>
              </a:spcBef>
              <a:buFont typeface="Wingdings" panose="05000000000000000000" pitchFamily="2" charset="2"/>
              <a:buChar char="§"/>
              <a:defRPr>
                <a:solidFill>
                  <a:schemeClr val="tx1"/>
                </a:solidFill>
                <a:latin typeface="Azo Sans Thin"/>
              </a:defRPr>
            </a:lvl4pPr>
            <a:lvl5pPr marL="2057400" indent="-228600">
              <a:lnSpc>
                <a:spcPct val="90000"/>
              </a:lnSpc>
              <a:spcBef>
                <a:spcPts val="500"/>
              </a:spcBef>
              <a:buFont typeface="Wingdings" panose="05000000000000000000" pitchFamily="2" charset="2"/>
              <a:buChar char="§"/>
              <a:defRPr>
                <a:solidFill>
                  <a:schemeClr val="tx1"/>
                </a:solidFill>
                <a:latin typeface="Azo Sans Thin"/>
              </a:defRPr>
            </a:lvl5pPr>
            <a:lvl6pPr marL="25146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6pPr>
            <a:lvl7pPr marL="29718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7pPr>
            <a:lvl8pPr marL="34290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8pPr>
            <a:lvl9pPr marL="38862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9pPr>
          </a:lstStyle>
          <a:p>
            <a:pPr>
              <a:lnSpc>
                <a:spcPct val="100000"/>
              </a:lnSpc>
              <a:spcBef>
                <a:spcPct val="0"/>
              </a:spcBef>
              <a:buFont typeface="Wingdings" panose="05000000000000000000" pitchFamily="2" charset="2"/>
              <a:buNone/>
              <a:defRPr/>
            </a:pPr>
            <a:r>
              <a:rPr lang="en-GB" altLang="en-US" sz="1400" b="1" u="sng" dirty="0"/>
              <a:t>Other Outcomes</a:t>
            </a:r>
          </a:p>
          <a:p>
            <a:pPr>
              <a:lnSpc>
                <a:spcPct val="100000"/>
              </a:lnSpc>
              <a:spcBef>
                <a:spcPct val="0"/>
              </a:spcBef>
              <a:buFont typeface="Wingdings" panose="05000000000000000000" pitchFamily="2" charset="2"/>
              <a:buNone/>
              <a:defRPr/>
            </a:pPr>
            <a:endParaRPr lang="en-GB" altLang="en-US" sz="1400" dirty="0"/>
          </a:p>
          <a:p>
            <a:pPr marL="285750" indent="-285750">
              <a:lnSpc>
                <a:spcPct val="100000"/>
              </a:lnSpc>
              <a:spcBef>
                <a:spcPct val="0"/>
              </a:spcBef>
              <a:defRPr/>
            </a:pPr>
            <a:r>
              <a:rPr lang="en-GB" altLang="en-US" sz="1400" dirty="0"/>
              <a:t>Physical Wellbeing</a:t>
            </a:r>
          </a:p>
          <a:p>
            <a:pPr marL="285750" indent="-285750">
              <a:lnSpc>
                <a:spcPct val="100000"/>
              </a:lnSpc>
              <a:spcBef>
                <a:spcPct val="0"/>
              </a:spcBef>
              <a:defRPr/>
            </a:pPr>
            <a:r>
              <a:rPr lang="en-GB" altLang="en-US" sz="1400" dirty="0"/>
              <a:t>Mental Wellbeing</a:t>
            </a:r>
          </a:p>
          <a:p>
            <a:pPr marL="285750" indent="-285750">
              <a:lnSpc>
                <a:spcPct val="100000"/>
              </a:lnSpc>
              <a:spcBef>
                <a:spcPct val="0"/>
              </a:spcBef>
              <a:defRPr/>
            </a:pPr>
            <a:r>
              <a:rPr lang="en-GB" altLang="en-US" sz="1400" dirty="0"/>
              <a:t>Health Related Quality of Life</a:t>
            </a:r>
          </a:p>
          <a:p>
            <a:pPr marL="285750" indent="-285750">
              <a:lnSpc>
                <a:spcPct val="100000"/>
              </a:lnSpc>
              <a:spcBef>
                <a:spcPct val="0"/>
              </a:spcBef>
              <a:defRPr/>
            </a:pPr>
            <a:r>
              <a:rPr lang="en-GB" altLang="en-US" sz="1400" dirty="0"/>
              <a:t>Independence in Daily Living Activities</a:t>
            </a:r>
          </a:p>
          <a:p>
            <a:pPr marL="285750" indent="-285750">
              <a:lnSpc>
                <a:spcPct val="100000"/>
              </a:lnSpc>
              <a:spcBef>
                <a:spcPct val="0"/>
              </a:spcBef>
              <a:defRPr/>
            </a:pPr>
            <a:r>
              <a:rPr lang="en-GB" altLang="en-US" sz="1400" dirty="0"/>
              <a:t>Falls</a:t>
            </a:r>
          </a:p>
          <a:p>
            <a:pPr marL="285750" indent="-285750">
              <a:lnSpc>
                <a:spcPct val="100000"/>
              </a:lnSpc>
              <a:spcBef>
                <a:spcPct val="0"/>
              </a:spcBef>
              <a:defRPr/>
            </a:pPr>
            <a:r>
              <a:rPr lang="en-GB" altLang="en-US" sz="1400" dirty="0"/>
              <a:t>Fear of Falling</a:t>
            </a:r>
          </a:p>
          <a:p>
            <a:pPr>
              <a:lnSpc>
                <a:spcPct val="100000"/>
              </a:lnSpc>
              <a:spcBef>
                <a:spcPct val="0"/>
              </a:spcBef>
              <a:buFontTx/>
              <a:buNone/>
              <a:defRPr/>
            </a:pPr>
            <a:endParaRPr lang="en-GB" altLang="en-US" sz="1400" dirty="0"/>
          </a:p>
        </p:txBody>
      </p:sp>
      <p:pic>
        <p:nvPicPr>
          <p:cNvPr id="9" name="Picture 3">
            <a:extLst>
              <a:ext uri="{FF2B5EF4-FFF2-40B4-BE49-F238E27FC236}">
                <a16:creationId xmlns:a16="http://schemas.microsoft.com/office/drawing/2014/main" id="{ED009912-5394-418A-A527-FEA22335A71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Arrow Connector 11">
            <a:extLst>
              <a:ext uri="{FF2B5EF4-FFF2-40B4-BE49-F238E27FC236}">
                <a16:creationId xmlns:a16="http://schemas.microsoft.com/office/drawing/2014/main" id="{F047DD4F-B8C5-4E9E-BC86-8666F0C63DE5}"/>
              </a:ext>
            </a:extLst>
          </p:cNvPr>
          <p:cNvCxnSpPr/>
          <p:nvPr/>
        </p:nvCxnSpPr>
        <p:spPr>
          <a:xfrm>
            <a:off x="3203848" y="3429000"/>
            <a:ext cx="0" cy="72008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Chart 9">
            <a:extLst>
              <a:ext uri="{FF2B5EF4-FFF2-40B4-BE49-F238E27FC236}">
                <a16:creationId xmlns:a16="http://schemas.microsoft.com/office/drawing/2014/main" id="{B26AC0CC-F1D2-4A5D-A55A-275B159D7B2E}"/>
              </a:ext>
            </a:extLst>
          </p:cNvPr>
          <p:cNvGraphicFramePr>
            <a:graphicFrameLocks/>
          </p:cNvGraphicFramePr>
          <p:nvPr>
            <p:extLst>
              <p:ext uri="{D42A27DB-BD31-4B8C-83A1-F6EECF244321}">
                <p14:modId xmlns:p14="http://schemas.microsoft.com/office/powerpoint/2010/main" val="1182363966"/>
              </p:ext>
            </p:extLst>
          </p:nvPr>
        </p:nvGraphicFramePr>
        <p:xfrm>
          <a:off x="139410" y="1909000"/>
          <a:ext cx="5754680" cy="43511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9355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2693987"/>
            <a:ext cx="8496944" cy="1470025"/>
          </a:xfrm>
        </p:spPr>
        <p:txBody>
          <a:bodyPr>
            <a:normAutofit fontScale="90000"/>
          </a:bodyPr>
          <a:lstStyle/>
          <a:p>
            <a:r>
              <a:rPr lang="en-GB" dirty="0">
                <a:solidFill>
                  <a:srgbClr val="C60C30"/>
                </a:solidFill>
              </a:rPr>
              <a:t>BATH-OUT-1</a:t>
            </a:r>
            <a:br>
              <a:rPr lang="en-GB" dirty="0">
                <a:solidFill>
                  <a:srgbClr val="C60C30"/>
                </a:solidFill>
              </a:rPr>
            </a:br>
            <a:r>
              <a:rPr lang="en-GB" dirty="0">
                <a:solidFill>
                  <a:srgbClr val="C60C30"/>
                </a:solidFill>
              </a:rPr>
              <a:t>Extended Follow Up Study</a:t>
            </a:r>
            <a:br>
              <a:rPr lang="en-GB" dirty="0">
                <a:solidFill>
                  <a:srgbClr val="C60C30"/>
                </a:solidFill>
              </a:rPr>
            </a:br>
            <a:endParaRPr lang="en-GB" sz="3600" dirty="0">
              <a:solidFill>
                <a:srgbClr val="C60C30"/>
              </a:solidFill>
            </a:endParaRPr>
          </a:p>
        </p:txBody>
      </p:sp>
      <p:sp>
        <p:nvSpPr>
          <p:cNvPr id="6" name="Slide Number Placeholder 5"/>
          <p:cNvSpPr>
            <a:spLocks noGrp="1"/>
          </p:cNvSpPr>
          <p:nvPr>
            <p:ph type="sldNum" sz="quarter" idx="12"/>
          </p:nvPr>
        </p:nvSpPr>
        <p:spPr/>
        <p:txBody>
          <a:bodyPr/>
          <a:lstStyle/>
          <a:p>
            <a:fld id="{5BFB4E06-6ADD-4255-A377-60E16C773855}" type="slidenum">
              <a:rPr lang="en-GB" smtClean="0"/>
              <a:t>14</a:t>
            </a:fld>
            <a:endParaRPr lang="en-GB"/>
          </a:p>
        </p:txBody>
      </p:sp>
      <p:pic>
        <p:nvPicPr>
          <p:cNvPr id="7" name="Picture 3">
            <a:extLst>
              <a:ext uri="{FF2B5EF4-FFF2-40B4-BE49-F238E27FC236}">
                <a16:creationId xmlns:a16="http://schemas.microsoft.com/office/drawing/2014/main" id="{EDF6954C-B1C9-4176-A953-E65F946F619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924550"/>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267FB32A-BADB-4F0A-BE8B-F40CCAF94AFA}"/>
              </a:ext>
            </a:extLst>
          </p:cNvPr>
          <p:cNvSpPr txBox="1"/>
          <p:nvPr/>
        </p:nvSpPr>
        <p:spPr>
          <a:xfrm rot="10800000" flipV="1">
            <a:off x="251520" y="5535433"/>
            <a:ext cx="72728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b="0" i="0" dirty="0">
                <a:solidFill>
                  <a:srgbClr val="222222"/>
                </a:solidFill>
                <a:effectLst/>
                <a:latin typeface="Arial" panose="020B0604020202020204" pitchFamily="34" charset="0"/>
              </a:rPr>
              <a:t>Golding-Day, M. and Whitehead, P., 2020. Bathing adaptations in the homes of older adults and their carers (BATH-OUT): a qualitative extended follow-up study with concurrent nested outcome assessments. </a:t>
            </a:r>
            <a:r>
              <a:rPr lang="en-GB" b="0" i="1" dirty="0">
                <a:solidFill>
                  <a:srgbClr val="222222"/>
                </a:solidFill>
                <a:effectLst/>
                <a:latin typeface="Arial" panose="020B0604020202020204" pitchFamily="34" charset="0"/>
              </a:rPr>
              <a:t>BMJ open</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10</a:t>
            </a:r>
            <a:r>
              <a:rPr lang="en-GB" b="0" i="0" dirty="0">
                <a:solidFill>
                  <a:srgbClr val="222222"/>
                </a:solidFill>
                <a:effectLst/>
                <a:latin typeface="Arial" panose="020B0604020202020204" pitchFamily="34" charset="0"/>
              </a:rPr>
              <a:t>(11), p.e035701.</a:t>
            </a:r>
            <a:endParaRPr lang="en-GB" dirty="0"/>
          </a:p>
        </p:txBody>
      </p:sp>
    </p:spTree>
    <p:extLst>
      <p:ext uri="{BB962C8B-B14F-4D97-AF65-F5344CB8AC3E}">
        <p14:creationId xmlns:p14="http://schemas.microsoft.com/office/powerpoint/2010/main" val="3797119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BATH-OUT-1 EFU Results - ASCOT</a:t>
            </a:r>
          </a:p>
        </p:txBody>
      </p:sp>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15</a:t>
            </a:fld>
            <a:endParaRPr lang="en-GB" dirty="0">
              <a:solidFill>
                <a:prstClr val="black">
                  <a:tint val="75000"/>
                </a:prstClr>
              </a:solidFill>
            </a:endParaRPr>
          </a:p>
        </p:txBody>
      </p:sp>
      <p:pic>
        <p:nvPicPr>
          <p:cNvPr id="9" name="Picture 3">
            <a:extLst>
              <a:ext uri="{FF2B5EF4-FFF2-40B4-BE49-F238E27FC236}">
                <a16:creationId xmlns:a16="http://schemas.microsoft.com/office/drawing/2014/main" id="{ED009912-5394-418A-A527-FEA22335A7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35B493BA-13F6-4815-9833-70DFE5F4E550}"/>
              </a:ext>
            </a:extLst>
          </p:cNvPr>
          <p:cNvSpPr txBox="1"/>
          <p:nvPr/>
        </p:nvSpPr>
        <p:spPr>
          <a:xfrm>
            <a:off x="2288569" y="3246902"/>
            <a:ext cx="4577136"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sp>
        <p:nvSpPr>
          <p:cNvPr id="14" name="TextBox 13">
            <a:extLst>
              <a:ext uri="{FF2B5EF4-FFF2-40B4-BE49-F238E27FC236}">
                <a16:creationId xmlns:a16="http://schemas.microsoft.com/office/drawing/2014/main" id="{EC026A8E-7626-4AB5-9415-C8BE07FC4547}"/>
              </a:ext>
            </a:extLst>
          </p:cNvPr>
          <p:cNvSpPr txBox="1"/>
          <p:nvPr/>
        </p:nvSpPr>
        <p:spPr>
          <a:xfrm>
            <a:off x="2288569" y="3246902"/>
            <a:ext cx="4577136"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graphicFrame>
        <p:nvGraphicFramePr>
          <p:cNvPr id="15" name="Chart 14">
            <a:extLst>
              <a:ext uri="{FF2B5EF4-FFF2-40B4-BE49-F238E27FC236}">
                <a16:creationId xmlns:a16="http://schemas.microsoft.com/office/drawing/2014/main" id="{9FAB936A-DDD6-40A0-9CC5-DD063DF549BA}"/>
              </a:ext>
            </a:extLst>
          </p:cNvPr>
          <p:cNvGraphicFramePr>
            <a:graphicFrameLocks/>
          </p:cNvGraphicFramePr>
          <p:nvPr>
            <p:extLst>
              <p:ext uri="{D42A27DB-BD31-4B8C-83A1-F6EECF244321}">
                <p14:modId xmlns:p14="http://schemas.microsoft.com/office/powerpoint/2010/main" val="1645066196"/>
              </p:ext>
            </p:extLst>
          </p:nvPr>
        </p:nvGraphicFramePr>
        <p:xfrm>
          <a:off x="387313" y="1907715"/>
          <a:ext cx="4176464" cy="3816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EF13884A-7AF1-4848-8D80-CABE6FE0F01B}"/>
              </a:ext>
            </a:extLst>
          </p:cNvPr>
          <p:cNvGraphicFramePr>
            <a:graphicFrameLocks/>
          </p:cNvGraphicFramePr>
          <p:nvPr>
            <p:extLst>
              <p:ext uri="{D42A27DB-BD31-4B8C-83A1-F6EECF244321}">
                <p14:modId xmlns:p14="http://schemas.microsoft.com/office/powerpoint/2010/main" val="3412634247"/>
              </p:ext>
            </p:extLst>
          </p:nvPr>
        </p:nvGraphicFramePr>
        <p:xfrm>
          <a:off x="4580225" y="1885280"/>
          <a:ext cx="4044911" cy="38164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14374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16</a:t>
            </a:fld>
            <a:endParaRPr lang="en-GB">
              <a:solidFill>
                <a:prstClr val="black">
                  <a:tint val="75000"/>
                </a:prstClr>
              </a:solidFill>
            </a:endParaRPr>
          </a:p>
        </p:txBody>
      </p:sp>
      <p:pic>
        <p:nvPicPr>
          <p:cNvPr id="5" name="Picture 3">
            <a:extLst>
              <a:ext uri="{FF2B5EF4-FFF2-40B4-BE49-F238E27FC236}">
                <a16:creationId xmlns:a16="http://schemas.microsoft.com/office/drawing/2014/main" id="{559B5B6D-DF6F-4111-A1B1-B85CFAFA2F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peech Bubble: Rectangle 5">
            <a:extLst>
              <a:ext uri="{FF2B5EF4-FFF2-40B4-BE49-F238E27FC236}">
                <a16:creationId xmlns:a16="http://schemas.microsoft.com/office/drawing/2014/main" id="{655A470D-F4D3-4E00-ABD9-F9AFE2C086E9}"/>
              </a:ext>
            </a:extLst>
          </p:cNvPr>
          <p:cNvSpPr/>
          <p:nvPr/>
        </p:nvSpPr>
        <p:spPr>
          <a:xfrm>
            <a:off x="1043608" y="2348880"/>
            <a:ext cx="7056784" cy="302433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GB" sz="2800" b="0" kern="1200" dirty="0">
                <a:solidFill>
                  <a:schemeClr val="bg1"/>
                </a:solidFill>
                <a:effectLst/>
                <a:latin typeface="+mn-lt"/>
                <a:ea typeface="+mn-ea"/>
                <a:cs typeface="+mn-cs"/>
              </a:rPr>
              <a:t>I’m not being shut in my own house. I’m getting out. I’m meeting people. I’m doing things...I have no fear of talking to anybody else now, because I know I don’t smell </a:t>
            </a:r>
            <a:endParaRPr lang="en-GB" dirty="0">
              <a:solidFill>
                <a:schemeClr val="bg1"/>
              </a:solidFill>
            </a:endParaRPr>
          </a:p>
        </p:txBody>
      </p:sp>
      <p:sp>
        <p:nvSpPr>
          <p:cNvPr id="3" name="TextBox 2">
            <a:extLst>
              <a:ext uri="{FF2B5EF4-FFF2-40B4-BE49-F238E27FC236}">
                <a16:creationId xmlns:a16="http://schemas.microsoft.com/office/drawing/2014/main" id="{1A3D2F57-C0FB-41A5-965D-9EB8581CDF59}"/>
              </a:ext>
            </a:extLst>
          </p:cNvPr>
          <p:cNvSpPr txBox="1"/>
          <p:nvPr/>
        </p:nvSpPr>
        <p:spPr>
          <a:xfrm>
            <a:off x="2195736" y="5928192"/>
            <a:ext cx="2073003" cy="492443"/>
          </a:xfrm>
          <a:prstGeom prst="rect">
            <a:avLst/>
          </a:prstGeom>
          <a:noFill/>
        </p:spPr>
        <p:txBody>
          <a:bodyPr wrap="none" rtlCol="0">
            <a:spAutoFit/>
          </a:bodyPr>
          <a:lstStyle/>
          <a:p>
            <a:r>
              <a:rPr lang="en-GB" sz="2600" dirty="0"/>
              <a:t>Older Adult, 3</a:t>
            </a:r>
          </a:p>
        </p:txBody>
      </p:sp>
      <p:sp>
        <p:nvSpPr>
          <p:cNvPr id="8" name="Title 7">
            <a:extLst>
              <a:ext uri="{FF2B5EF4-FFF2-40B4-BE49-F238E27FC236}">
                <a16:creationId xmlns:a16="http://schemas.microsoft.com/office/drawing/2014/main" id="{0D2EB057-D133-463B-9B98-E83CDE38C65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4175841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BFB4E06-6ADD-4255-A377-60E16C773855}" type="slidenum">
              <a:rPr lang="en-GB" smtClean="0"/>
              <a:t>17</a:t>
            </a:fld>
            <a:endParaRPr lang="en-GB"/>
          </a:p>
        </p:txBody>
      </p:sp>
      <p:pic>
        <p:nvPicPr>
          <p:cNvPr id="7" name="Picture 3">
            <a:extLst>
              <a:ext uri="{FF2B5EF4-FFF2-40B4-BE49-F238E27FC236}">
                <a16:creationId xmlns:a16="http://schemas.microsoft.com/office/drawing/2014/main" id="{EDF6954C-B1C9-4176-A953-E65F946F619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924550"/>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641CE7D7-2C4C-4104-9AA7-883926205FDC}"/>
              </a:ext>
            </a:extLst>
          </p:cNvPr>
          <p:cNvSpPr txBox="1"/>
          <p:nvPr/>
        </p:nvSpPr>
        <p:spPr>
          <a:xfrm>
            <a:off x="2286000" y="3246902"/>
            <a:ext cx="4572000"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graphicFrame>
        <p:nvGraphicFramePr>
          <p:cNvPr id="9" name="Table 8">
            <a:extLst>
              <a:ext uri="{FF2B5EF4-FFF2-40B4-BE49-F238E27FC236}">
                <a16:creationId xmlns:a16="http://schemas.microsoft.com/office/drawing/2014/main" id="{D230250B-FB8C-4302-B715-4A1D80CA8842}"/>
              </a:ext>
            </a:extLst>
          </p:cNvPr>
          <p:cNvGraphicFramePr>
            <a:graphicFrameLocks noGrp="1"/>
          </p:cNvGraphicFramePr>
          <p:nvPr>
            <p:extLst>
              <p:ext uri="{D42A27DB-BD31-4B8C-83A1-F6EECF244321}">
                <p14:modId xmlns:p14="http://schemas.microsoft.com/office/powerpoint/2010/main" val="4034967274"/>
              </p:ext>
            </p:extLst>
          </p:nvPr>
        </p:nvGraphicFramePr>
        <p:xfrm>
          <a:off x="765919" y="1103176"/>
          <a:ext cx="7920881" cy="4651648"/>
        </p:xfrm>
        <a:graphic>
          <a:graphicData uri="http://schemas.openxmlformats.org/drawingml/2006/table">
            <a:tbl>
              <a:tblPr firstRow="1" firstCol="1" bandRow="1">
                <a:tableStyleId>{5C22544A-7EE6-4342-B048-85BDC9FD1C3A}</a:tableStyleId>
              </a:tblPr>
              <a:tblGrid>
                <a:gridCol w="2072763">
                  <a:extLst>
                    <a:ext uri="{9D8B030D-6E8A-4147-A177-3AD203B41FA5}">
                      <a16:colId xmlns:a16="http://schemas.microsoft.com/office/drawing/2014/main" val="1987873559"/>
                    </a:ext>
                  </a:extLst>
                </a:gridCol>
                <a:gridCol w="2089703">
                  <a:extLst>
                    <a:ext uri="{9D8B030D-6E8A-4147-A177-3AD203B41FA5}">
                      <a16:colId xmlns:a16="http://schemas.microsoft.com/office/drawing/2014/main" val="847732796"/>
                    </a:ext>
                  </a:extLst>
                </a:gridCol>
                <a:gridCol w="1737325">
                  <a:extLst>
                    <a:ext uri="{9D8B030D-6E8A-4147-A177-3AD203B41FA5}">
                      <a16:colId xmlns:a16="http://schemas.microsoft.com/office/drawing/2014/main" val="4257849376"/>
                    </a:ext>
                  </a:extLst>
                </a:gridCol>
                <a:gridCol w="2021090">
                  <a:extLst>
                    <a:ext uri="{9D8B030D-6E8A-4147-A177-3AD203B41FA5}">
                      <a16:colId xmlns:a16="http://schemas.microsoft.com/office/drawing/2014/main" val="1695968968"/>
                    </a:ext>
                  </a:extLst>
                </a:gridCol>
              </a:tblGrid>
              <a:tr h="864861">
                <a:tc>
                  <a:txBody>
                    <a:bodyPr/>
                    <a:lstStyle/>
                    <a:p>
                      <a:pPr algn="ctr">
                        <a:lnSpc>
                          <a:spcPct val="107000"/>
                        </a:lnSpc>
                        <a:spcAft>
                          <a:spcPts val="0"/>
                        </a:spcAft>
                      </a:pPr>
                      <a:r>
                        <a:rPr lang="en-GB" sz="1600" dirty="0">
                          <a:solidFill>
                            <a:schemeClr val="tx1"/>
                          </a:solidFill>
                          <a:effectLst/>
                        </a:rPr>
                        <a:t>ASCOT Domain</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Baseline Mean </a:t>
                      </a:r>
                    </a:p>
                    <a:p>
                      <a:pPr algn="ctr">
                        <a:lnSpc>
                          <a:spcPct val="107000"/>
                        </a:lnSpc>
                        <a:spcAft>
                          <a:spcPts val="0"/>
                        </a:spcAft>
                      </a:pPr>
                      <a:r>
                        <a:rPr lang="en-GB" sz="1600" dirty="0">
                          <a:solidFill>
                            <a:schemeClr val="tx1"/>
                          </a:solidFill>
                          <a:effectLst/>
                        </a:rPr>
                        <a:t>(SD)</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Extended Follow-Up Mean (SD)</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Change from baseline</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9649719"/>
                  </a:ext>
                </a:extLst>
              </a:tr>
              <a:tr h="572230">
                <a:tc>
                  <a:txBody>
                    <a:bodyPr/>
                    <a:lstStyle/>
                    <a:p>
                      <a:pPr algn="l">
                        <a:lnSpc>
                          <a:spcPct val="107000"/>
                        </a:lnSpc>
                        <a:spcAft>
                          <a:spcPts val="0"/>
                        </a:spcAft>
                      </a:pPr>
                      <a:r>
                        <a:rPr lang="en-GB" sz="1600" dirty="0">
                          <a:solidFill>
                            <a:schemeClr val="tx1"/>
                          </a:solidFill>
                          <a:effectLst/>
                        </a:rPr>
                        <a:t>Control over daily life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2 (0.82)</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1.38 (0.77)</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-0.62</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2553753"/>
                  </a:ext>
                </a:extLst>
              </a:tr>
              <a:tr h="594168">
                <a:tc>
                  <a:txBody>
                    <a:bodyPr/>
                    <a:lstStyle/>
                    <a:p>
                      <a:pPr algn="l">
                        <a:lnSpc>
                          <a:spcPct val="107000"/>
                        </a:lnSpc>
                        <a:spcAft>
                          <a:spcPts val="0"/>
                        </a:spcAft>
                      </a:pPr>
                      <a:r>
                        <a:rPr lang="en-GB" sz="1600" dirty="0">
                          <a:solidFill>
                            <a:schemeClr val="tx1"/>
                          </a:solidFill>
                          <a:effectLst/>
                        </a:rPr>
                        <a:t>Personal cleanliness and comfort</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1.84 (0.69)</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1.15 (0.55)</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-0.69</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1117107"/>
                  </a:ext>
                </a:extLst>
              </a:tr>
              <a:tr h="290340">
                <a:tc>
                  <a:txBody>
                    <a:bodyPr/>
                    <a:lstStyle/>
                    <a:p>
                      <a:pPr algn="l">
                        <a:lnSpc>
                          <a:spcPct val="107000"/>
                        </a:lnSpc>
                        <a:spcAft>
                          <a:spcPts val="0"/>
                        </a:spcAft>
                      </a:pPr>
                      <a:r>
                        <a:rPr lang="en-GB" sz="1600">
                          <a:solidFill>
                            <a:schemeClr val="tx1"/>
                          </a:solidFill>
                          <a:effectLst/>
                        </a:rPr>
                        <a:t>Food and drink</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1.69 (0.75)</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1.08 (0.28)</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-0.62</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3408205"/>
                  </a:ext>
                </a:extLst>
              </a:tr>
              <a:tr h="290340">
                <a:tc>
                  <a:txBody>
                    <a:bodyPr/>
                    <a:lstStyle/>
                    <a:p>
                      <a:pPr algn="l">
                        <a:lnSpc>
                          <a:spcPct val="107000"/>
                        </a:lnSpc>
                        <a:spcAft>
                          <a:spcPts val="0"/>
                        </a:spcAft>
                      </a:pPr>
                      <a:r>
                        <a:rPr lang="en-GB" sz="1600" dirty="0">
                          <a:solidFill>
                            <a:schemeClr val="tx1"/>
                          </a:solidFill>
                          <a:effectLst/>
                        </a:rPr>
                        <a:t>Personal safety</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1.54 (0.66)</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 (0)</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-0.54</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4646181"/>
                  </a:ext>
                </a:extLst>
              </a:tr>
              <a:tr h="594168">
                <a:tc>
                  <a:txBody>
                    <a:bodyPr/>
                    <a:lstStyle/>
                    <a:p>
                      <a:pPr algn="l">
                        <a:lnSpc>
                          <a:spcPct val="107000"/>
                        </a:lnSpc>
                        <a:spcAft>
                          <a:spcPts val="0"/>
                        </a:spcAft>
                      </a:pPr>
                      <a:r>
                        <a:rPr lang="en-GB" sz="1600">
                          <a:solidFill>
                            <a:schemeClr val="tx1"/>
                          </a:solidFill>
                          <a:effectLst/>
                        </a:rPr>
                        <a:t>Social participation and involvement</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1.93 (0.73)</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1.36 (0.5)</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-0.57</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8474187"/>
                  </a:ext>
                </a:extLst>
              </a:tr>
              <a:tr h="290340">
                <a:tc>
                  <a:txBody>
                    <a:bodyPr/>
                    <a:lstStyle/>
                    <a:p>
                      <a:pPr algn="l">
                        <a:lnSpc>
                          <a:spcPct val="107000"/>
                        </a:lnSpc>
                        <a:spcAft>
                          <a:spcPts val="0"/>
                        </a:spcAft>
                      </a:pPr>
                      <a:r>
                        <a:rPr lang="en-GB" sz="1600">
                          <a:solidFill>
                            <a:schemeClr val="tx1"/>
                          </a:solidFill>
                          <a:effectLst/>
                        </a:rPr>
                        <a:t>Occupation</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2.31 (0.75)</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1.38 (0.65)</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-0.92</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9867395"/>
                  </a:ext>
                </a:extLst>
              </a:tr>
              <a:tr h="864861">
                <a:tc>
                  <a:txBody>
                    <a:bodyPr/>
                    <a:lstStyle/>
                    <a:p>
                      <a:pPr algn="l">
                        <a:lnSpc>
                          <a:spcPct val="107000"/>
                        </a:lnSpc>
                        <a:spcAft>
                          <a:spcPts val="0"/>
                        </a:spcAft>
                      </a:pPr>
                      <a:r>
                        <a:rPr lang="en-GB" sz="1600">
                          <a:solidFill>
                            <a:schemeClr val="tx1"/>
                          </a:solidFill>
                          <a:effectLst/>
                        </a:rPr>
                        <a:t>Accommodation cleanliness and comfort</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1.46 (0.52)</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1.08 (0.28)</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-0.38</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0995337"/>
                  </a:ext>
                </a:extLst>
              </a:tr>
              <a:tr h="290340">
                <a:tc>
                  <a:txBody>
                    <a:bodyPr/>
                    <a:lstStyle/>
                    <a:p>
                      <a:pPr algn="l">
                        <a:lnSpc>
                          <a:spcPct val="107000"/>
                        </a:lnSpc>
                        <a:spcAft>
                          <a:spcPts val="0"/>
                        </a:spcAft>
                      </a:pPr>
                      <a:r>
                        <a:rPr lang="en-GB" sz="1600">
                          <a:solidFill>
                            <a:schemeClr val="tx1"/>
                          </a:solidFill>
                          <a:effectLst/>
                        </a:rPr>
                        <a:t>Dignity</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solidFill>
                            <a:schemeClr val="tx1"/>
                          </a:solidFill>
                          <a:effectLst/>
                        </a:rPr>
                        <a:t>1.92 (0.64)</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1.38 (0.65)</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solidFill>
                            <a:schemeClr val="tx1"/>
                          </a:solidFill>
                          <a:effectLst/>
                        </a:rPr>
                        <a:t>-0.54</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5450722"/>
                  </a:ext>
                </a:extLst>
              </a:tr>
            </a:tbl>
          </a:graphicData>
        </a:graphic>
      </p:graphicFrame>
    </p:spTree>
    <p:extLst>
      <p:ext uri="{BB962C8B-B14F-4D97-AF65-F5344CB8AC3E}">
        <p14:creationId xmlns:p14="http://schemas.microsoft.com/office/powerpoint/2010/main" val="4199065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2996952"/>
            <a:ext cx="8496944" cy="1470025"/>
          </a:xfrm>
        </p:spPr>
        <p:txBody>
          <a:bodyPr>
            <a:normAutofit fontScale="90000"/>
          </a:bodyPr>
          <a:lstStyle/>
          <a:p>
            <a:r>
              <a:rPr lang="en-GB" dirty="0">
                <a:solidFill>
                  <a:srgbClr val="C60C30"/>
                </a:solidFill>
              </a:rPr>
              <a:t>BATH-OUT-2</a:t>
            </a:r>
            <a:br>
              <a:rPr lang="en-GB" dirty="0">
                <a:solidFill>
                  <a:srgbClr val="C60C30"/>
                </a:solidFill>
              </a:rPr>
            </a:br>
            <a:r>
              <a:rPr lang="en-GB" dirty="0">
                <a:solidFill>
                  <a:srgbClr val="C60C30"/>
                </a:solidFill>
              </a:rPr>
              <a:t>Randomised Controlled Trial, Economic Evaluation and Process Evaluation</a:t>
            </a:r>
            <a:br>
              <a:rPr lang="en-GB" dirty="0">
                <a:solidFill>
                  <a:srgbClr val="C60C30"/>
                </a:solidFill>
              </a:rPr>
            </a:br>
            <a:endParaRPr lang="en-GB" sz="3600" dirty="0">
              <a:solidFill>
                <a:srgbClr val="C60C30"/>
              </a:solidFill>
            </a:endParaRPr>
          </a:p>
        </p:txBody>
      </p:sp>
      <p:sp>
        <p:nvSpPr>
          <p:cNvPr id="6" name="Slide Number Placeholder 5"/>
          <p:cNvSpPr>
            <a:spLocks noGrp="1"/>
          </p:cNvSpPr>
          <p:nvPr>
            <p:ph type="sldNum" sz="quarter" idx="12"/>
          </p:nvPr>
        </p:nvSpPr>
        <p:spPr/>
        <p:txBody>
          <a:bodyPr/>
          <a:lstStyle/>
          <a:p>
            <a:fld id="{5BFB4E06-6ADD-4255-A377-60E16C773855}" type="slidenum">
              <a:rPr lang="en-GB" smtClean="0"/>
              <a:t>18</a:t>
            </a:fld>
            <a:endParaRPr lang="en-GB"/>
          </a:p>
        </p:txBody>
      </p:sp>
      <p:pic>
        <p:nvPicPr>
          <p:cNvPr id="7" name="Picture 3">
            <a:extLst>
              <a:ext uri="{FF2B5EF4-FFF2-40B4-BE49-F238E27FC236}">
                <a16:creationId xmlns:a16="http://schemas.microsoft.com/office/drawing/2014/main" id="{EDF6954C-B1C9-4176-A953-E65F946F619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924550"/>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4355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2E012376-034F-4950-9B2F-04E053057954}"/>
              </a:ext>
            </a:extLst>
          </p:cNvPr>
          <p:cNvSpPr/>
          <p:nvPr/>
        </p:nvSpPr>
        <p:spPr>
          <a:xfrm>
            <a:off x="109110" y="512676"/>
            <a:ext cx="2892455" cy="586865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a:p>
        </p:txBody>
      </p:sp>
      <p:sp>
        <p:nvSpPr>
          <p:cNvPr id="50179" name="Title 3">
            <a:extLst>
              <a:ext uri="{FF2B5EF4-FFF2-40B4-BE49-F238E27FC236}">
                <a16:creationId xmlns:a16="http://schemas.microsoft.com/office/drawing/2014/main" id="{0D595D4B-DA33-4E76-9B0E-1BD6A82A4435}"/>
              </a:ext>
            </a:extLst>
          </p:cNvPr>
          <p:cNvSpPr>
            <a:spLocks noGrp="1"/>
          </p:cNvSpPr>
          <p:nvPr>
            <p:ph type="title"/>
          </p:nvPr>
        </p:nvSpPr>
        <p:spPr>
          <a:xfrm>
            <a:off x="227673" y="790144"/>
            <a:ext cx="1844279" cy="854869"/>
          </a:xfrm>
        </p:spPr>
        <p:txBody>
          <a:bodyPr>
            <a:normAutofit/>
          </a:bodyPr>
          <a:lstStyle/>
          <a:p>
            <a:r>
              <a:rPr lang="en-GB" altLang="en-US" sz="3600" b="1" dirty="0"/>
              <a:t>RCT</a:t>
            </a:r>
          </a:p>
        </p:txBody>
      </p:sp>
      <p:pic>
        <p:nvPicPr>
          <p:cNvPr id="50180" name="Picture 3">
            <a:extLst>
              <a:ext uri="{FF2B5EF4-FFF2-40B4-BE49-F238E27FC236}">
                <a16:creationId xmlns:a16="http://schemas.microsoft.com/office/drawing/2014/main" id="{4FB95DE6-3B9C-4568-8BF0-35104FAD9E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5057" y="5870129"/>
            <a:ext cx="978694" cy="608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4">
            <a:extLst>
              <a:ext uri="{FF2B5EF4-FFF2-40B4-BE49-F238E27FC236}">
                <a16:creationId xmlns:a16="http://schemas.microsoft.com/office/drawing/2014/main" id="{2AF8C992-5D79-42D8-8F33-8E9EDFEAAF81}"/>
              </a:ext>
            </a:extLst>
          </p:cNvPr>
          <p:cNvSpPr>
            <a:spLocks noGrp="1"/>
          </p:cNvSpPr>
          <p:nvPr>
            <p:ph idx="1"/>
          </p:nvPr>
        </p:nvSpPr>
        <p:spPr>
          <a:xfrm>
            <a:off x="328501" y="1442028"/>
            <a:ext cx="2359819" cy="1921669"/>
          </a:xfrm>
          <a:solidFill>
            <a:schemeClr val="bg1">
              <a:lumMod val="85000"/>
            </a:schemeClr>
          </a:solidFill>
        </p:spPr>
        <p:txBody>
          <a:bodyPr>
            <a:normAutofit fontScale="25000" lnSpcReduction="20000"/>
          </a:bodyPr>
          <a:lstStyle/>
          <a:p>
            <a:pPr marL="257175" indent="-257175">
              <a:defRPr/>
            </a:pPr>
            <a:r>
              <a:rPr lang="en-GB" sz="8000" dirty="0"/>
              <a:t>360 older adults from different geographical areas in England</a:t>
            </a:r>
          </a:p>
          <a:p>
            <a:pPr marL="257175" indent="-257175">
              <a:defRPr/>
            </a:pPr>
            <a:endParaRPr lang="en-GB" sz="8000" dirty="0"/>
          </a:p>
          <a:p>
            <a:pPr marL="257175" indent="-257175">
              <a:defRPr/>
            </a:pPr>
            <a:r>
              <a:rPr lang="en-GB" sz="8000" dirty="0"/>
              <a:t>Pairwise randomisation</a:t>
            </a:r>
          </a:p>
          <a:p>
            <a:pPr marL="257175" indent="-257175">
              <a:defRPr/>
            </a:pPr>
            <a:endParaRPr lang="en-GB" sz="8000" dirty="0"/>
          </a:p>
          <a:p>
            <a:pPr marL="257175" indent="-257175">
              <a:defRPr/>
            </a:pPr>
            <a:r>
              <a:rPr lang="en-GB" sz="8000" dirty="0"/>
              <a:t>12 month follow-up period</a:t>
            </a:r>
          </a:p>
          <a:p>
            <a:pPr marL="257175" indent="-257175">
              <a:defRPr/>
            </a:pPr>
            <a:endParaRPr lang="en-GB" sz="600" dirty="0"/>
          </a:p>
          <a:p>
            <a:pPr marL="257175" indent="-257175">
              <a:defRPr/>
            </a:pPr>
            <a:endParaRPr lang="en-GB" sz="600" dirty="0"/>
          </a:p>
          <a:p>
            <a:pPr lvl="1">
              <a:defRPr/>
            </a:pPr>
            <a:endParaRPr lang="en-GB" altLang="en-US" sz="2400" dirty="0"/>
          </a:p>
        </p:txBody>
      </p:sp>
      <p:sp>
        <p:nvSpPr>
          <p:cNvPr id="11" name="Rectangle: Rounded Corners 10">
            <a:extLst>
              <a:ext uri="{FF2B5EF4-FFF2-40B4-BE49-F238E27FC236}">
                <a16:creationId xmlns:a16="http://schemas.microsoft.com/office/drawing/2014/main" id="{AA04127E-CF61-415A-98D0-2456BF17BC7A}"/>
              </a:ext>
            </a:extLst>
          </p:cNvPr>
          <p:cNvSpPr/>
          <p:nvPr/>
        </p:nvSpPr>
        <p:spPr>
          <a:xfrm>
            <a:off x="3090248" y="548680"/>
            <a:ext cx="2881313" cy="58326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a:p>
        </p:txBody>
      </p:sp>
      <p:sp>
        <p:nvSpPr>
          <p:cNvPr id="12" name="Rectangle: Rounded Corners 11">
            <a:extLst>
              <a:ext uri="{FF2B5EF4-FFF2-40B4-BE49-F238E27FC236}">
                <a16:creationId xmlns:a16="http://schemas.microsoft.com/office/drawing/2014/main" id="{D3D85616-84AC-48BE-9FA9-71F3E203FECF}"/>
              </a:ext>
            </a:extLst>
          </p:cNvPr>
          <p:cNvSpPr/>
          <p:nvPr/>
        </p:nvSpPr>
        <p:spPr>
          <a:xfrm>
            <a:off x="6142435" y="548681"/>
            <a:ext cx="2882503" cy="53214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a:p>
        </p:txBody>
      </p:sp>
      <p:pic>
        <p:nvPicPr>
          <p:cNvPr id="50184" name="Picture 3" descr="File:Clipboard 01.svg - Wikimedia Commons">
            <a:extLst>
              <a:ext uri="{FF2B5EF4-FFF2-40B4-BE49-F238E27FC236}">
                <a16:creationId xmlns:a16="http://schemas.microsoft.com/office/drawing/2014/main" id="{D0C985BF-7848-4522-A034-48D8EE1EE3F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27" y="4082393"/>
            <a:ext cx="1647825"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5" name="TextBox 13">
            <a:extLst>
              <a:ext uri="{FF2B5EF4-FFF2-40B4-BE49-F238E27FC236}">
                <a16:creationId xmlns:a16="http://schemas.microsoft.com/office/drawing/2014/main" id="{40E68216-EFAD-4DE3-8426-1AF6B8A722AB}"/>
              </a:ext>
            </a:extLst>
          </p:cNvPr>
          <p:cNvSpPr txBox="1">
            <a:spLocks noChangeArrowheads="1"/>
          </p:cNvSpPr>
          <p:nvPr/>
        </p:nvSpPr>
        <p:spPr bwMode="auto">
          <a:xfrm>
            <a:off x="184547" y="4447311"/>
            <a:ext cx="129897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panose="05000000000000000000" pitchFamily="2" charset="2"/>
              <a:buChar char="§"/>
              <a:defRPr sz="2800">
                <a:solidFill>
                  <a:schemeClr val="tx1"/>
                </a:solidFill>
                <a:latin typeface="Arial" panose="020B0604020202020204" pitchFamily="34" charset="0"/>
              </a:defRPr>
            </a:lvl1pPr>
            <a:lvl2pPr marL="742950" indent="-285750">
              <a:lnSpc>
                <a:spcPct val="90000"/>
              </a:lnSpc>
              <a:spcBef>
                <a:spcPts val="500"/>
              </a:spcBef>
              <a:buFont typeface="Wingdings" panose="05000000000000000000" pitchFamily="2" charset="2"/>
              <a:buChar char="§"/>
              <a:defRPr sz="24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Azo Sans Thin"/>
              </a:defRPr>
            </a:lvl3pPr>
            <a:lvl4pPr marL="1600200" indent="-228600">
              <a:lnSpc>
                <a:spcPct val="90000"/>
              </a:lnSpc>
              <a:spcBef>
                <a:spcPts val="500"/>
              </a:spcBef>
              <a:buFont typeface="Wingdings" panose="05000000000000000000" pitchFamily="2" charset="2"/>
              <a:buChar char="§"/>
              <a:defRPr>
                <a:solidFill>
                  <a:schemeClr val="tx1"/>
                </a:solidFill>
                <a:latin typeface="Azo Sans Thin"/>
              </a:defRPr>
            </a:lvl4pPr>
            <a:lvl5pPr marL="2057400" indent="-228600">
              <a:lnSpc>
                <a:spcPct val="90000"/>
              </a:lnSpc>
              <a:spcBef>
                <a:spcPts val="500"/>
              </a:spcBef>
              <a:buFont typeface="Wingdings" panose="05000000000000000000" pitchFamily="2" charset="2"/>
              <a:buChar char="§"/>
              <a:defRPr>
                <a:solidFill>
                  <a:schemeClr val="tx1"/>
                </a:solidFill>
                <a:latin typeface="Azo Sans Thin"/>
              </a:defRPr>
            </a:lvl5pPr>
            <a:lvl6pPr marL="25146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6pPr>
            <a:lvl7pPr marL="29718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7pPr>
            <a:lvl8pPr marL="34290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8pPr>
            <a:lvl9pPr marL="38862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9pPr>
          </a:lstStyle>
          <a:p>
            <a:pPr>
              <a:lnSpc>
                <a:spcPct val="100000"/>
              </a:lnSpc>
              <a:spcBef>
                <a:spcPct val="0"/>
              </a:spcBef>
              <a:buFont typeface="Wingdings" panose="05000000000000000000" pitchFamily="2" charset="2"/>
              <a:buNone/>
            </a:pPr>
            <a:endParaRPr lang="en-GB" altLang="en-US" sz="1050" dirty="0"/>
          </a:p>
          <a:p>
            <a:pPr>
              <a:lnSpc>
                <a:spcPct val="100000"/>
              </a:lnSpc>
              <a:spcBef>
                <a:spcPct val="0"/>
              </a:spcBef>
              <a:buFont typeface="Wingdings" panose="05000000000000000000" pitchFamily="2" charset="2"/>
              <a:buNone/>
            </a:pPr>
            <a:r>
              <a:rPr lang="en-GB" altLang="en-US" sz="1050" b="1" dirty="0"/>
              <a:t>Physical</a:t>
            </a:r>
            <a:r>
              <a:rPr lang="en-GB" altLang="en-US" sz="1050" dirty="0"/>
              <a:t> and Mental </a:t>
            </a:r>
            <a:r>
              <a:rPr lang="en-GB" altLang="en-US" sz="1050" b="1" dirty="0"/>
              <a:t>Wellbeing</a:t>
            </a:r>
          </a:p>
          <a:p>
            <a:pPr>
              <a:lnSpc>
                <a:spcPct val="100000"/>
              </a:lnSpc>
              <a:spcBef>
                <a:spcPct val="0"/>
              </a:spcBef>
              <a:buFont typeface="Wingdings" panose="05000000000000000000" pitchFamily="2" charset="2"/>
              <a:buNone/>
            </a:pPr>
            <a:r>
              <a:rPr lang="en-GB" altLang="en-US" sz="1050" dirty="0"/>
              <a:t>Falls</a:t>
            </a:r>
          </a:p>
          <a:p>
            <a:pPr>
              <a:lnSpc>
                <a:spcPct val="100000"/>
              </a:lnSpc>
              <a:spcBef>
                <a:spcPct val="0"/>
              </a:spcBef>
              <a:buFont typeface="Wingdings" panose="05000000000000000000" pitchFamily="2" charset="2"/>
              <a:buNone/>
            </a:pPr>
            <a:r>
              <a:rPr lang="en-GB" altLang="en-US" sz="1050" dirty="0"/>
              <a:t>Health and </a:t>
            </a:r>
            <a:r>
              <a:rPr lang="en-GB" altLang="en-US" sz="1050" dirty="0">
                <a:solidFill>
                  <a:srgbClr val="FF0000"/>
                </a:solidFill>
              </a:rPr>
              <a:t>Social Care Related Quality of Life</a:t>
            </a:r>
          </a:p>
          <a:p>
            <a:pPr>
              <a:lnSpc>
                <a:spcPct val="100000"/>
              </a:lnSpc>
              <a:spcBef>
                <a:spcPct val="0"/>
              </a:spcBef>
              <a:buFont typeface="Wingdings" panose="05000000000000000000" pitchFamily="2" charset="2"/>
              <a:buNone/>
            </a:pPr>
            <a:r>
              <a:rPr lang="en-GB" altLang="en-US" sz="1050" dirty="0"/>
              <a:t>Independence in Daily Living Activities</a:t>
            </a:r>
          </a:p>
          <a:p>
            <a:pPr>
              <a:lnSpc>
                <a:spcPct val="100000"/>
              </a:lnSpc>
              <a:spcBef>
                <a:spcPct val="0"/>
              </a:spcBef>
              <a:buFont typeface="Wingdings" panose="05000000000000000000" pitchFamily="2" charset="2"/>
              <a:buNone/>
            </a:pPr>
            <a:r>
              <a:rPr lang="en-GB" altLang="en-US" sz="1050" dirty="0"/>
              <a:t>Fear of Falling</a:t>
            </a:r>
          </a:p>
          <a:p>
            <a:pPr>
              <a:lnSpc>
                <a:spcPct val="100000"/>
              </a:lnSpc>
              <a:spcBef>
                <a:spcPct val="0"/>
              </a:spcBef>
              <a:buFontTx/>
              <a:buNone/>
            </a:pPr>
            <a:endParaRPr lang="en-GB" altLang="en-US" sz="1050" dirty="0"/>
          </a:p>
        </p:txBody>
      </p:sp>
      <p:sp>
        <p:nvSpPr>
          <p:cNvPr id="15" name="Title 3">
            <a:extLst>
              <a:ext uri="{FF2B5EF4-FFF2-40B4-BE49-F238E27FC236}">
                <a16:creationId xmlns:a16="http://schemas.microsoft.com/office/drawing/2014/main" id="{B8FAFC56-CA01-40D5-A176-3156BFC3391A}"/>
              </a:ext>
            </a:extLst>
          </p:cNvPr>
          <p:cNvSpPr txBox="1">
            <a:spLocks/>
          </p:cNvSpPr>
          <p:nvPr/>
        </p:nvSpPr>
        <p:spPr bwMode="auto">
          <a:xfrm>
            <a:off x="3418879" y="826905"/>
            <a:ext cx="1844279" cy="854869"/>
          </a:xfrm>
          <a:prstGeom prst="rect">
            <a:avLst/>
          </a:prstGeom>
          <a:noFill/>
          <a:ln>
            <a:noFill/>
          </a:ln>
        </p:spPr>
        <p:txBody>
          <a:bodyPr anchor="ctr">
            <a:normAutofit fontScale="85000" lnSpcReduction="10000"/>
          </a:bodyPr>
          <a:lstStyle>
            <a:lvl1pPr algn="l" rtl="0" eaLnBrk="0" fontAlgn="base" hangingPunct="0">
              <a:lnSpc>
                <a:spcPct val="90000"/>
              </a:lnSpc>
              <a:spcBef>
                <a:spcPct val="0"/>
              </a:spcBef>
              <a:spcAft>
                <a:spcPct val="0"/>
              </a:spcAft>
              <a:defRPr sz="44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4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4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400" b="1">
                <a:solidFill>
                  <a:schemeClr val="tx1"/>
                </a:solidFill>
                <a:latin typeface="Arial" panose="020B0604020202020204" pitchFamily="34" charset="0"/>
              </a:defRPr>
            </a:lvl5pPr>
            <a:lvl6pPr marL="457200" algn="l" rtl="0" fontAlgn="base">
              <a:lnSpc>
                <a:spcPct val="90000"/>
              </a:lnSpc>
              <a:spcBef>
                <a:spcPct val="0"/>
              </a:spcBef>
              <a:spcAft>
                <a:spcPct val="0"/>
              </a:spcAft>
              <a:defRPr sz="4400" b="1">
                <a:solidFill>
                  <a:schemeClr val="tx1"/>
                </a:solidFill>
                <a:latin typeface="Arial" panose="020B0604020202020204" pitchFamily="34" charset="0"/>
              </a:defRPr>
            </a:lvl6pPr>
            <a:lvl7pPr marL="914400" algn="l" rtl="0" fontAlgn="base">
              <a:lnSpc>
                <a:spcPct val="90000"/>
              </a:lnSpc>
              <a:spcBef>
                <a:spcPct val="0"/>
              </a:spcBef>
              <a:spcAft>
                <a:spcPct val="0"/>
              </a:spcAft>
              <a:defRPr sz="4400" b="1">
                <a:solidFill>
                  <a:schemeClr val="tx1"/>
                </a:solidFill>
                <a:latin typeface="Arial" panose="020B0604020202020204" pitchFamily="34" charset="0"/>
              </a:defRPr>
            </a:lvl7pPr>
            <a:lvl8pPr marL="1371600" algn="l" rtl="0" fontAlgn="base">
              <a:lnSpc>
                <a:spcPct val="90000"/>
              </a:lnSpc>
              <a:spcBef>
                <a:spcPct val="0"/>
              </a:spcBef>
              <a:spcAft>
                <a:spcPct val="0"/>
              </a:spcAft>
              <a:defRPr sz="4400" b="1">
                <a:solidFill>
                  <a:schemeClr val="tx1"/>
                </a:solidFill>
                <a:latin typeface="Arial" panose="020B0604020202020204" pitchFamily="34" charset="0"/>
              </a:defRPr>
            </a:lvl8pPr>
            <a:lvl9pPr marL="1828800" algn="l" rtl="0" fontAlgn="base">
              <a:lnSpc>
                <a:spcPct val="90000"/>
              </a:lnSpc>
              <a:spcBef>
                <a:spcPct val="0"/>
              </a:spcBef>
              <a:spcAft>
                <a:spcPct val="0"/>
              </a:spcAft>
              <a:defRPr sz="4400" b="1">
                <a:solidFill>
                  <a:schemeClr val="tx1"/>
                </a:solidFill>
                <a:latin typeface="Arial" panose="020B0604020202020204" pitchFamily="34" charset="0"/>
              </a:defRPr>
            </a:lvl9pPr>
          </a:lstStyle>
          <a:p>
            <a:pPr>
              <a:defRPr/>
            </a:pPr>
            <a:r>
              <a:rPr lang="en-GB" altLang="en-US" sz="3300" dirty="0"/>
              <a:t>Economic Evaluation</a:t>
            </a:r>
          </a:p>
        </p:txBody>
      </p:sp>
      <p:sp>
        <p:nvSpPr>
          <p:cNvPr id="16" name="Title 3">
            <a:extLst>
              <a:ext uri="{FF2B5EF4-FFF2-40B4-BE49-F238E27FC236}">
                <a16:creationId xmlns:a16="http://schemas.microsoft.com/office/drawing/2014/main" id="{C48A28E1-AD56-4F50-97E3-CA9770F2E5FB}"/>
              </a:ext>
            </a:extLst>
          </p:cNvPr>
          <p:cNvSpPr txBox="1">
            <a:spLocks/>
          </p:cNvSpPr>
          <p:nvPr/>
        </p:nvSpPr>
        <p:spPr bwMode="auto">
          <a:xfrm>
            <a:off x="6334748" y="826905"/>
            <a:ext cx="1844279" cy="854869"/>
          </a:xfrm>
          <a:prstGeom prst="rect">
            <a:avLst/>
          </a:prstGeom>
          <a:noFill/>
          <a:ln>
            <a:noFill/>
          </a:ln>
        </p:spPr>
        <p:txBody>
          <a:bodyPr anchor="ctr">
            <a:normAutofit fontScale="85000" lnSpcReduction="10000"/>
          </a:bodyPr>
          <a:lstStyle>
            <a:lvl1pPr algn="l" rtl="0" eaLnBrk="0" fontAlgn="base" hangingPunct="0">
              <a:lnSpc>
                <a:spcPct val="90000"/>
              </a:lnSpc>
              <a:spcBef>
                <a:spcPct val="0"/>
              </a:spcBef>
              <a:spcAft>
                <a:spcPct val="0"/>
              </a:spcAft>
              <a:defRPr sz="44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4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4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400" b="1">
                <a:solidFill>
                  <a:schemeClr val="tx1"/>
                </a:solidFill>
                <a:latin typeface="Arial" panose="020B0604020202020204" pitchFamily="34" charset="0"/>
              </a:defRPr>
            </a:lvl5pPr>
            <a:lvl6pPr marL="457200" algn="l" rtl="0" fontAlgn="base">
              <a:lnSpc>
                <a:spcPct val="90000"/>
              </a:lnSpc>
              <a:spcBef>
                <a:spcPct val="0"/>
              </a:spcBef>
              <a:spcAft>
                <a:spcPct val="0"/>
              </a:spcAft>
              <a:defRPr sz="4400" b="1">
                <a:solidFill>
                  <a:schemeClr val="tx1"/>
                </a:solidFill>
                <a:latin typeface="Arial" panose="020B0604020202020204" pitchFamily="34" charset="0"/>
              </a:defRPr>
            </a:lvl6pPr>
            <a:lvl7pPr marL="914400" algn="l" rtl="0" fontAlgn="base">
              <a:lnSpc>
                <a:spcPct val="90000"/>
              </a:lnSpc>
              <a:spcBef>
                <a:spcPct val="0"/>
              </a:spcBef>
              <a:spcAft>
                <a:spcPct val="0"/>
              </a:spcAft>
              <a:defRPr sz="4400" b="1">
                <a:solidFill>
                  <a:schemeClr val="tx1"/>
                </a:solidFill>
                <a:latin typeface="Arial" panose="020B0604020202020204" pitchFamily="34" charset="0"/>
              </a:defRPr>
            </a:lvl7pPr>
            <a:lvl8pPr marL="1371600" algn="l" rtl="0" fontAlgn="base">
              <a:lnSpc>
                <a:spcPct val="90000"/>
              </a:lnSpc>
              <a:spcBef>
                <a:spcPct val="0"/>
              </a:spcBef>
              <a:spcAft>
                <a:spcPct val="0"/>
              </a:spcAft>
              <a:defRPr sz="4400" b="1">
                <a:solidFill>
                  <a:schemeClr val="tx1"/>
                </a:solidFill>
                <a:latin typeface="Arial" panose="020B0604020202020204" pitchFamily="34" charset="0"/>
              </a:defRPr>
            </a:lvl8pPr>
            <a:lvl9pPr marL="1828800" algn="l" rtl="0" fontAlgn="base">
              <a:lnSpc>
                <a:spcPct val="90000"/>
              </a:lnSpc>
              <a:spcBef>
                <a:spcPct val="0"/>
              </a:spcBef>
              <a:spcAft>
                <a:spcPct val="0"/>
              </a:spcAft>
              <a:defRPr sz="4400" b="1">
                <a:solidFill>
                  <a:schemeClr val="tx1"/>
                </a:solidFill>
                <a:latin typeface="Arial" panose="020B0604020202020204" pitchFamily="34" charset="0"/>
              </a:defRPr>
            </a:lvl9pPr>
          </a:lstStyle>
          <a:p>
            <a:pPr>
              <a:defRPr/>
            </a:pPr>
            <a:r>
              <a:rPr lang="en-GB" altLang="en-US" sz="3300" dirty="0"/>
              <a:t>Process</a:t>
            </a:r>
          </a:p>
          <a:p>
            <a:pPr>
              <a:defRPr/>
            </a:pPr>
            <a:r>
              <a:rPr lang="en-GB" altLang="en-US" sz="3300" dirty="0"/>
              <a:t>Evaluation</a:t>
            </a:r>
          </a:p>
        </p:txBody>
      </p:sp>
      <p:sp>
        <p:nvSpPr>
          <p:cNvPr id="17" name="Content Placeholder 4">
            <a:extLst>
              <a:ext uri="{FF2B5EF4-FFF2-40B4-BE49-F238E27FC236}">
                <a16:creationId xmlns:a16="http://schemas.microsoft.com/office/drawing/2014/main" id="{7BA1A1D0-30D3-4F48-AF80-04EBB09AECB8}"/>
              </a:ext>
            </a:extLst>
          </p:cNvPr>
          <p:cNvSpPr txBox="1">
            <a:spLocks/>
          </p:cNvSpPr>
          <p:nvPr/>
        </p:nvSpPr>
        <p:spPr bwMode="auto">
          <a:xfrm>
            <a:off x="6279356" y="2074069"/>
            <a:ext cx="2128838" cy="2849166"/>
          </a:xfrm>
          <a:prstGeom prst="rect">
            <a:avLst/>
          </a:prstGeom>
          <a:noFill/>
          <a:ln>
            <a:noFill/>
          </a:ln>
        </p:spPr>
        <p:txBody>
          <a:bodyPr>
            <a:normAutofit fontScale="25000" lnSpcReduction="20000"/>
          </a:bodyPr>
          <a:lstStyle>
            <a:lvl1pPr marL="228600" indent="-228600" algn="l" rtl="0" eaLnBrk="0" fontAlgn="base" hangingPunct="0">
              <a:lnSpc>
                <a:spcPct val="90000"/>
              </a:lnSpc>
              <a:spcBef>
                <a:spcPts val="1000"/>
              </a:spcBef>
              <a:spcAft>
                <a:spcPct val="0"/>
              </a:spcAft>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lnSpc>
                <a:spcPct val="90000"/>
              </a:lnSpc>
              <a:spcBef>
                <a:spcPts val="500"/>
              </a:spcBef>
              <a:spcAft>
                <a:spcPct val="0"/>
              </a:spcAft>
              <a:buFont typeface="Wingdings" panose="05000000000000000000" pitchFamily="2" charset="2"/>
              <a:buChar char="§"/>
              <a:defRPr sz="2400" kern="1200">
                <a:solidFill>
                  <a:schemeClr val="tx1"/>
                </a:solidFill>
                <a:latin typeface="+mn-lt"/>
                <a:ea typeface="+mn-ea"/>
                <a:cs typeface="+mn-cs"/>
              </a:defRPr>
            </a:lvl2pPr>
            <a:lvl3pPr marL="1200150" indent="-285750" algn="l" rtl="0" eaLnBrk="0" fontAlgn="base" hangingPunct="0">
              <a:lnSpc>
                <a:spcPct val="90000"/>
              </a:lnSpc>
              <a:spcBef>
                <a:spcPts val="500"/>
              </a:spcBef>
              <a:spcAft>
                <a:spcPct val="0"/>
              </a:spcAft>
              <a:buFont typeface="Wingdings" panose="05000000000000000000" pitchFamily="2" charset="2"/>
              <a:buChar char="§"/>
              <a:defRPr sz="2000" kern="1200">
                <a:solidFill>
                  <a:schemeClr val="tx1"/>
                </a:solidFill>
                <a:latin typeface="Azo Sans Thin" panose="020B0303030303020204" pitchFamily="34" charset="0"/>
                <a:ea typeface="+mn-ea"/>
                <a:cs typeface="+mn-cs"/>
              </a:defRPr>
            </a:lvl3pPr>
            <a:lvl4pPr marL="1657350" indent="-285750" algn="l" rtl="0" eaLnBrk="0" fontAlgn="base" hangingPunct="0">
              <a:lnSpc>
                <a:spcPct val="90000"/>
              </a:lnSpc>
              <a:spcBef>
                <a:spcPts val="500"/>
              </a:spcBef>
              <a:spcAft>
                <a:spcPct val="0"/>
              </a:spcAft>
              <a:buFont typeface="Wingdings" panose="05000000000000000000" pitchFamily="2" charset="2"/>
              <a:buChar char="§"/>
              <a:defRPr kern="1200">
                <a:solidFill>
                  <a:schemeClr val="tx1"/>
                </a:solidFill>
                <a:latin typeface="Azo Sans Thin" panose="020B0303030303020204" pitchFamily="34" charset="0"/>
                <a:ea typeface="+mn-ea"/>
                <a:cs typeface="+mn-cs"/>
              </a:defRPr>
            </a:lvl4pPr>
            <a:lvl5pPr marL="2114550" indent="-285750" algn="l" rtl="0" eaLnBrk="0" fontAlgn="base" hangingPunct="0">
              <a:lnSpc>
                <a:spcPct val="90000"/>
              </a:lnSpc>
              <a:spcBef>
                <a:spcPts val="500"/>
              </a:spcBef>
              <a:spcAft>
                <a:spcPct val="0"/>
              </a:spcAft>
              <a:buFont typeface="Wingdings" panose="05000000000000000000" pitchFamily="2" charset="2"/>
              <a:buChar char="§"/>
              <a:defRPr kern="1200">
                <a:solidFill>
                  <a:schemeClr val="tx1"/>
                </a:solidFill>
                <a:latin typeface="Azo Sans Thin" panose="020B0303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buFont typeface="Arial" panose="020B0604020202020204" pitchFamily="34" charset="0"/>
              <a:buChar char="•"/>
              <a:defRPr/>
            </a:pPr>
            <a:r>
              <a:rPr lang="en-GB" sz="8000" dirty="0"/>
              <a:t>Interview trial participants and decliners</a:t>
            </a:r>
          </a:p>
          <a:p>
            <a:pPr marL="257175" indent="-257175">
              <a:buFont typeface="Arial" panose="020B0604020202020204" pitchFamily="34" charset="0"/>
              <a:buChar char="•"/>
              <a:defRPr/>
            </a:pPr>
            <a:endParaRPr lang="en-GB" sz="8000" dirty="0"/>
          </a:p>
          <a:p>
            <a:pPr marL="257175" indent="-257175">
              <a:buFont typeface="Arial" panose="020B0604020202020204" pitchFamily="34" charset="0"/>
              <a:buChar char="•"/>
              <a:defRPr/>
            </a:pPr>
            <a:r>
              <a:rPr lang="en-GB" sz="8000" dirty="0"/>
              <a:t>Interview social care and housing professionals</a:t>
            </a:r>
          </a:p>
          <a:p>
            <a:pPr marL="257175" indent="-257175">
              <a:buFont typeface="Arial" panose="020B0604020202020204" pitchFamily="34" charset="0"/>
              <a:buChar char="•"/>
              <a:defRPr/>
            </a:pPr>
            <a:endParaRPr lang="en-GB" sz="8000" dirty="0"/>
          </a:p>
          <a:p>
            <a:pPr marL="257175" indent="-257175">
              <a:buFont typeface="Arial" panose="020B0604020202020204" pitchFamily="34" charset="0"/>
              <a:buChar char="•"/>
              <a:defRPr/>
            </a:pPr>
            <a:r>
              <a:rPr lang="en-GB" sz="8000" dirty="0"/>
              <a:t>National survey of local authorities</a:t>
            </a:r>
          </a:p>
          <a:p>
            <a:pPr marL="257175" indent="-257175">
              <a:buFont typeface="Arial" panose="020B0604020202020204" pitchFamily="34" charset="0"/>
              <a:buChar char="•"/>
              <a:defRPr/>
            </a:pPr>
            <a:endParaRPr lang="en-GB" sz="600" dirty="0"/>
          </a:p>
          <a:p>
            <a:pPr lvl="1">
              <a:defRPr/>
            </a:pPr>
            <a:endParaRPr lang="en-GB" altLang="en-US" dirty="0"/>
          </a:p>
        </p:txBody>
      </p:sp>
      <p:sp>
        <p:nvSpPr>
          <p:cNvPr id="18" name="Content Placeholder 4">
            <a:extLst>
              <a:ext uri="{FF2B5EF4-FFF2-40B4-BE49-F238E27FC236}">
                <a16:creationId xmlns:a16="http://schemas.microsoft.com/office/drawing/2014/main" id="{0AA8C299-5B00-4130-AB11-DC2753B77357}"/>
              </a:ext>
            </a:extLst>
          </p:cNvPr>
          <p:cNvSpPr txBox="1">
            <a:spLocks/>
          </p:cNvSpPr>
          <p:nvPr/>
        </p:nvSpPr>
        <p:spPr bwMode="auto">
          <a:xfrm>
            <a:off x="3276600" y="2138363"/>
            <a:ext cx="2128838" cy="2953941"/>
          </a:xfrm>
          <a:prstGeom prst="rect">
            <a:avLst/>
          </a:prstGeom>
          <a:noFill/>
          <a:ln>
            <a:noFill/>
          </a:ln>
        </p:spPr>
        <p:txBody>
          <a:bodyPr>
            <a:normAutofit fontScale="25000" lnSpcReduction="20000"/>
          </a:bodyPr>
          <a:lstStyle>
            <a:lvl1pPr marL="228600" indent="-228600" algn="l" rtl="0" eaLnBrk="0" fontAlgn="base" hangingPunct="0">
              <a:lnSpc>
                <a:spcPct val="90000"/>
              </a:lnSpc>
              <a:spcBef>
                <a:spcPts val="1000"/>
              </a:spcBef>
              <a:spcAft>
                <a:spcPct val="0"/>
              </a:spcAft>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lnSpc>
                <a:spcPct val="90000"/>
              </a:lnSpc>
              <a:spcBef>
                <a:spcPts val="500"/>
              </a:spcBef>
              <a:spcAft>
                <a:spcPct val="0"/>
              </a:spcAft>
              <a:buFont typeface="Wingdings" panose="05000000000000000000" pitchFamily="2" charset="2"/>
              <a:buChar char="§"/>
              <a:defRPr sz="2400" kern="1200">
                <a:solidFill>
                  <a:schemeClr val="tx1"/>
                </a:solidFill>
                <a:latin typeface="+mn-lt"/>
                <a:ea typeface="+mn-ea"/>
                <a:cs typeface="+mn-cs"/>
              </a:defRPr>
            </a:lvl2pPr>
            <a:lvl3pPr marL="1200150" indent="-285750" algn="l" rtl="0" eaLnBrk="0" fontAlgn="base" hangingPunct="0">
              <a:lnSpc>
                <a:spcPct val="90000"/>
              </a:lnSpc>
              <a:spcBef>
                <a:spcPts val="500"/>
              </a:spcBef>
              <a:spcAft>
                <a:spcPct val="0"/>
              </a:spcAft>
              <a:buFont typeface="Wingdings" panose="05000000000000000000" pitchFamily="2" charset="2"/>
              <a:buChar char="§"/>
              <a:defRPr sz="2000" kern="1200">
                <a:solidFill>
                  <a:schemeClr val="tx1"/>
                </a:solidFill>
                <a:latin typeface="Azo Sans Thin" panose="020B0303030303020204" pitchFamily="34" charset="0"/>
                <a:ea typeface="+mn-ea"/>
                <a:cs typeface="+mn-cs"/>
              </a:defRPr>
            </a:lvl3pPr>
            <a:lvl4pPr marL="1657350" indent="-285750" algn="l" rtl="0" eaLnBrk="0" fontAlgn="base" hangingPunct="0">
              <a:lnSpc>
                <a:spcPct val="90000"/>
              </a:lnSpc>
              <a:spcBef>
                <a:spcPts val="500"/>
              </a:spcBef>
              <a:spcAft>
                <a:spcPct val="0"/>
              </a:spcAft>
              <a:buFont typeface="Wingdings" panose="05000000000000000000" pitchFamily="2" charset="2"/>
              <a:buChar char="§"/>
              <a:defRPr kern="1200">
                <a:solidFill>
                  <a:schemeClr val="tx1"/>
                </a:solidFill>
                <a:latin typeface="Azo Sans Thin" panose="020B0303030303020204" pitchFamily="34" charset="0"/>
                <a:ea typeface="+mn-ea"/>
                <a:cs typeface="+mn-cs"/>
              </a:defRPr>
            </a:lvl4pPr>
            <a:lvl5pPr marL="2114550" indent="-285750" algn="l" rtl="0" eaLnBrk="0" fontAlgn="base" hangingPunct="0">
              <a:lnSpc>
                <a:spcPct val="90000"/>
              </a:lnSpc>
              <a:spcBef>
                <a:spcPts val="500"/>
              </a:spcBef>
              <a:spcAft>
                <a:spcPct val="0"/>
              </a:spcAft>
              <a:buFont typeface="Wingdings" panose="05000000000000000000" pitchFamily="2" charset="2"/>
              <a:buChar char="§"/>
              <a:defRPr kern="1200">
                <a:solidFill>
                  <a:schemeClr val="tx1"/>
                </a:solidFill>
                <a:latin typeface="Azo Sans Thin" panose="020B0303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buFont typeface="Arial" panose="020B0604020202020204" pitchFamily="34" charset="0"/>
              <a:buChar char="•"/>
              <a:defRPr/>
            </a:pPr>
            <a:r>
              <a:rPr lang="en-GB" sz="8000" dirty="0"/>
              <a:t>Cost effectiveness and cost utility analysis</a:t>
            </a:r>
          </a:p>
          <a:p>
            <a:pPr marL="257175" indent="-257175">
              <a:buFont typeface="Arial" panose="020B0604020202020204" pitchFamily="34" charset="0"/>
              <a:buChar char="•"/>
              <a:defRPr/>
            </a:pPr>
            <a:endParaRPr lang="en-GB" sz="8000" dirty="0"/>
          </a:p>
          <a:p>
            <a:pPr marL="257175" indent="-257175">
              <a:buFont typeface="Arial" panose="020B0604020202020204" pitchFamily="34" charset="0"/>
              <a:buChar char="•"/>
              <a:defRPr/>
            </a:pPr>
            <a:r>
              <a:rPr lang="en-GB" sz="8000" dirty="0"/>
              <a:t>Costs and resource use</a:t>
            </a:r>
          </a:p>
          <a:p>
            <a:pPr marL="257175" indent="-257175">
              <a:buFont typeface="Arial" panose="020B0604020202020204" pitchFamily="34" charset="0"/>
              <a:buChar char="•"/>
              <a:defRPr/>
            </a:pPr>
            <a:endParaRPr lang="en-GB" sz="8000" dirty="0"/>
          </a:p>
          <a:p>
            <a:pPr marL="257175" indent="-257175">
              <a:buFont typeface="Arial" panose="020B0604020202020204" pitchFamily="34" charset="0"/>
              <a:buChar char="•"/>
              <a:defRPr/>
            </a:pPr>
            <a:r>
              <a:rPr lang="en-GB" sz="8000" dirty="0"/>
              <a:t>Return on Investment (ROI) for expedited versus routine provision</a:t>
            </a:r>
          </a:p>
          <a:p>
            <a:pPr marL="257175" indent="-257175">
              <a:buFont typeface="Arial" panose="020B0604020202020204" pitchFamily="34" charset="0"/>
              <a:buChar char="•"/>
              <a:defRPr/>
            </a:pPr>
            <a:endParaRPr lang="en-GB" sz="4500" dirty="0"/>
          </a:p>
          <a:p>
            <a:pPr lvl="1">
              <a:defRPr/>
            </a:pPr>
            <a:endParaRPr lang="en-GB" altLang="en-US" dirty="0"/>
          </a:p>
        </p:txBody>
      </p:sp>
      <p:pic>
        <p:nvPicPr>
          <p:cNvPr id="50190" name="Picture 3" descr="File:Clipboard 01.svg - Wikimedia Commons">
            <a:extLst>
              <a:ext uri="{FF2B5EF4-FFF2-40B4-BE49-F238E27FC236}">
                <a16:creationId xmlns:a16="http://schemas.microsoft.com/office/drawing/2014/main" id="{905A18E0-1ADD-4CB4-8EFF-FBD72A39AD8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0278" y="4053142"/>
            <a:ext cx="1646634"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91" name="TextBox 20">
            <a:extLst>
              <a:ext uri="{FF2B5EF4-FFF2-40B4-BE49-F238E27FC236}">
                <a16:creationId xmlns:a16="http://schemas.microsoft.com/office/drawing/2014/main" id="{32E0D7B5-4F34-4BB3-86E6-539705BB10FE}"/>
              </a:ext>
            </a:extLst>
          </p:cNvPr>
          <p:cNvSpPr txBox="1">
            <a:spLocks noChangeArrowheads="1"/>
          </p:cNvSpPr>
          <p:nvPr/>
        </p:nvSpPr>
        <p:spPr bwMode="auto">
          <a:xfrm>
            <a:off x="1766887" y="4510070"/>
            <a:ext cx="1491853"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panose="05000000000000000000" pitchFamily="2" charset="2"/>
              <a:buChar char="§"/>
              <a:defRPr sz="2800">
                <a:solidFill>
                  <a:schemeClr val="tx1"/>
                </a:solidFill>
                <a:latin typeface="Arial" panose="020B0604020202020204" pitchFamily="34" charset="0"/>
              </a:defRPr>
            </a:lvl1pPr>
            <a:lvl2pPr marL="742950" indent="-285750">
              <a:lnSpc>
                <a:spcPct val="90000"/>
              </a:lnSpc>
              <a:spcBef>
                <a:spcPts val="500"/>
              </a:spcBef>
              <a:buFont typeface="Wingdings" panose="05000000000000000000" pitchFamily="2" charset="2"/>
              <a:buChar char="§"/>
              <a:defRPr sz="24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Azo Sans Thin"/>
              </a:defRPr>
            </a:lvl3pPr>
            <a:lvl4pPr marL="1600200" indent="-228600">
              <a:lnSpc>
                <a:spcPct val="90000"/>
              </a:lnSpc>
              <a:spcBef>
                <a:spcPts val="500"/>
              </a:spcBef>
              <a:buFont typeface="Wingdings" panose="05000000000000000000" pitchFamily="2" charset="2"/>
              <a:buChar char="§"/>
              <a:defRPr>
                <a:solidFill>
                  <a:schemeClr val="tx1"/>
                </a:solidFill>
                <a:latin typeface="Azo Sans Thin"/>
              </a:defRPr>
            </a:lvl4pPr>
            <a:lvl5pPr marL="2057400" indent="-228600">
              <a:lnSpc>
                <a:spcPct val="90000"/>
              </a:lnSpc>
              <a:spcBef>
                <a:spcPts val="500"/>
              </a:spcBef>
              <a:buFont typeface="Wingdings" panose="05000000000000000000" pitchFamily="2" charset="2"/>
              <a:buChar char="§"/>
              <a:defRPr>
                <a:solidFill>
                  <a:schemeClr val="tx1"/>
                </a:solidFill>
                <a:latin typeface="Azo Sans Thin"/>
              </a:defRPr>
            </a:lvl5pPr>
            <a:lvl6pPr marL="25146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6pPr>
            <a:lvl7pPr marL="29718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7pPr>
            <a:lvl8pPr marL="34290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8pPr>
            <a:lvl9pPr marL="38862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9pPr>
          </a:lstStyle>
          <a:p>
            <a:pPr>
              <a:lnSpc>
                <a:spcPct val="100000"/>
              </a:lnSpc>
              <a:spcBef>
                <a:spcPct val="0"/>
              </a:spcBef>
              <a:buFont typeface="Wingdings" panose="05000000000000000000" pitchFamily="2" charset="2"/>
              <a:buNone/>
            </a:pPr>
            <a:endParaRPr lang="en-GB" altLang="en-US" sz="1050" dirty="0"/>
          </a:p>
          <a:p>
            <a:pPr>
              <a:lnSpc>
                <a:spcPct val="100000"/>
              </a:lnSpc>
              <a:spcBef>
                <a:spcPct val="0"/>
              </a:spcBef>
              <a:buFont typeface="Wingdings" panose="05000000000000000000" pitchFamily="2" charset="2"/>
              <a:buNone/>
            </a:pPr>
            <a:r>
              <a:rPr lang="en-GB" altLang="en-US" sz="1050" b="1" dirty="0"/>
              <a:t>Short Form 36</a:t>
            </a:r>
          </a:p>
          <a:p>
            <a:pPr>
              <a:lnSpc>
                <a:spcPct val="100000"/>
              </a:lnSpc>
              <a:spcBef>
                <a:spcPct val="0"/>
              </a:spcBef>
              <a:buFont typeface="Wingdings" panose="05000000000000000000" pitchFamily="2" charset="2"/>
              <a:buNone/>
            </a:pPr>
            <a:r>
              <a:rPr lang="en-GB" altLang="en-US" sz="1050" dirty="0"/>
              <a:t>EQ5D5L</a:t>
            </a:r>
          </a:p>
          <a:p>
            <a:pPr>
              <a:lnSpc>
                <a:spcPct val="100000"/>
              </a:lnSpc>
              <a:spcBef>
                <a:spcPct val="0"/>
              </a:spcBef>
              <a:buFont typeface="Wingdings" panose="05000000000000000000" pitchFamily="2" charset="2"/>
              <a:buNone/>
            </a:pPr>
            <a:r>
              <a:rPr lang="en-GB" altLang="en-US" sz="1050" dirty="0">
                <a:solidFill>
                  <a:srgbClr val="FF0000"/>
                </a:solidFill>
              </a:rPr>
              <a:t>ASCOT</a:t>
            </a:r>
          </a:p>
          <a:p>
            <a:pPr>
              <a:lnSpc>
                <a:spcPct val="100000"/>
              </a:lnSpc>
              <a:spcBef>
                <a:spcPct val="0"/>
              </a:spcBef>
              <a:buFont typeface="Wingdings" panose="05000000000000000000" pitchFamily="2" charset="2"/>
              <a:buNone/>
            </a:pPr>
            <a:r>
              <a:rPr lang="en-GB" altLang="en-US" sz="1050" dirty="0"/>
              <a:t>Barthel Index</a:t>
            </a:r>
          </a:p>
          <a:p>
            <a:pPr>
              <a:lnSpc>
                <a:spcPct val="100000"/>
              </a:lnSpc>
              <a:spcBef>
                <a:spcPct val="0"/>
              </a:spcBef>
              <a:buFont typeface="Wingdings" panose="05000000000000000000" pitchFamily="2" charset="2"/>
              <a:buNone/>
            </a:pPr>
            <a:r>
              <a:rPr lang="en-GB" altLang="en-US" sz="1050" dirty="0"/>
              <a:t>Short Falls Efficacy Scale</a:t>
            </a:r>
          </a:p>
          <a:p>
            <a:pPr>
              <a:lnSpc>
                <a:spcPct val="100000"/>
              </a:lnSpc>
              <a:spcBef>
                <a:spcPct val="0"/>
              </a:spcBef>
              <a:buFont typeface="Wingdings" panose="05000000000000000000" pitchFamily="2" charset="2"/>
              <a:buNone/>
            </a:pPr>
            <a:r>
              <a:rPr lang="en-GB" altLang="en-US" sz="1050" dirty="0"/>
              <a:t>Perceived difficulty in bathing scale</a:t>
            </a:r>
          </a:p>
          <a:p>
            <a:pPr>
              <a:lnSpc>
                <a:spcPct val="100000"/>
              </a:lnSpc>
              <a:spcBef>
                <a:spcPct val="0"/>
              </a:spcBef>
              <a:buFontTx/>
              <a:buNone/>
            </a:pPr>
            <a:endParaRPr lang="en-GB" altLang="en-US" sz="1050" dirty="0"/>
          </a:p>
        </p:txBody>
      </p:sp>
      <p:pic>
        <p:nvPicPr>
          <p:cNvPr id="50192" name="Picture 4" descr="A picture containing text, clipart&#10;&#10;Description automatically generated">
            <a:extLst>
              <a:ext uri="{FF2B5EF4-FFF2-40B4-BE49-F238E27FC236}">
                <a16:creationId xmlns:a16="http://schemas.microsoft.com/office/drawing/2014/main" id="{6656A399-1C87-486B-89ED-2BBA6C6295A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11623" y="5958236"/>
            <a:ext cx="1771650" cy="554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100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852936"/>
            <a:ext cx="7772400" cy="1470025"/>
          </a:xfrm>
        </p:spPr>
        <p:txBody>
          <a:bodyPr>
            <a:normAutofit fontScale="90000"/>
          </a:bodyPr>
          <a:lstStyle/>
          <a:p>
            <a:r>
              <a:rPr lang="en-GB" sz="2200" dirty="0"/>
              <a:t>This presentation is independent research supported by the National Institute for Health and Care Research School for Social Care Research. The views expressed in this presentation are those of the authors and not necessarily those of the NHS, the National Institute for Health and Care Research or the Department of Health and Social Care</a:t>
            </a:r>
            <a:r>
              <a:rPr lang="en-GB" sz="34000" dirty="0"/>
              <a:t/>
            </a:r>
            <a:br>
              <a:rPr lang="en-GB" sz="34000" dirty="0"/>
            </a:br>
            <a:endParaRPr lang="en-GB" dirty="0"/>
          </a:p>
        </p:txBody>
      </p:sp>
      <p:sp>
        <p:nvSpPr>
          <p:cNvPr id="2" name="Slide Number Placeholder 1"/>
          <p:cNvSpPr>
            <a:spLocks noGrp="1"/>
          </p:cNvSpPr>
          <p:nvPr>
            <p:ph type="sldNum" sz="quarter" idx="12"/>
          </p:nvPr>
        </p:nvSpPr>
        <p:spPr/>
        <p:txBody>
          <a:bodyPr/>
          <a:lstStyle/>
          <a:p>
            <a:fld id="{5BFB4E06-6ADD-4255-A377-60E16C773855}" type="slidenum">
              <a:rPr lang="en-GB" smtClean="0">
                <a:solidFill>
                  <a:prstClr val="black">
                    <a:tint val="75000"/>
                  </a:prstClr>
                </a:solidFill>
              </a:rPr>
              <a:pPr/>
              <a:t>2</a:t>
            </a:fld>
            <a:endParaRPr lang="en-GB">
              <a:solidFill>
                <a:prstClr val="black">
                  <a:tint val="75000"/>
                </a:prstClr>
              </a:solidFill>
            </a:endParaRPr>
          </a:p>
        </p:txBody>
      </p:sp>
      <p:pic>
        <p:nvPicPr>
          <p:cNvPr id="6" name="Picture 3">
            <a:extLst>
              <a:ext uri="{FF2B5EF4-FFF2-40B4-BE49-F238E27FC236}">
                <a16:creationId xmlns:a16="http://schemas.microsoft.com/office/drawing/2014/main" id="{2939E40E-42D4-467B-95BC-A2D6E7A24D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4541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BATH-OUT-2</a:t>
            </a:r>
          </a:p>
        </p:txBody>
      </p:sp>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20</a:t>
            </a:fld>
            <a:endParaRPr lang="en-GB">
              <a:solidFill>
                <a:prstClr val="black">
                  <a:tint val="75000"/>
                </a:prstClr>
              </a:solidFill>
            </a:endParaRPr>
          </a:p>
        </p:txBody>
      </p:sp>
      <p:pic>
        <p:nvPicPr>
          <p:cNvPr id="5" name="Picture 26" descr="Map&#10;&#10;Description automatically generated">
            <a:extLst>
              <a:ext uri="{FF2B5EF4-FFF2-40B4-BE49-F238E27FC236}">
                <a16:creationId xmlns:a16="http://schemas.microsoft.com/office/drawing/2014/main" id="{5110431A-F7F0-471F-AF69-5CDE078A1D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65362"/>
            <a:ext cx="3810000"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tar: 4 Points 5">
            <a:extLst>
              <a:ext uri="{FF2B5EF4-FFF2-40B4-BE49-F238E27FC236}">
                <a16:creationId xmlns:a16="http://schemas.microsoft.com/office/drawing/2014/main" id="{D87EFF21-974E-4168-B1FF-A671FBBAB45D}"/>
              </a:ext>
            </a:extLst>
          </p:cNvPr>
          <p:cNvSpPr/>
          <p:nvPr/>
        </p:nvSpPr>
        <p:spPr>
          <a:xfrm>
            <a:off x="2730872" y="3741787"/>
            <a:ext cx="512763" cy="365125"/>
          </a:xfrm>
          <a:prstGeom prst="star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Star: 4 Points 6">
            <a:extLst>
              <a:ext uri="{FF2B5EF4-FFF2-40B4-BE49-F238E27FC236}">
                <a16:creationId xmlns:a16="http://schemas.microsoft.com/office/drawing/2014/main" id="{AE0B23D9-7324-489D-B3F2-E984FDE9D2A3}"/>
              </a:ext>
            </a:extLst>
          </p:cNvPr>
          <p:cNvSpPr/>
          <p:nvPr/>
        </p:nvSpPr>
        <p:spPr>
          <a:xfrm>
            <a:off x="3095997" y="4602212"/>
            <a:ext cx="514350" cy="366713"/>
          </a:xfrm>
          <a:prstGeom prst="star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Star: 4 Points 7">
            <a:extLst>
              <a:ext uri="{FF2B5EF4-FFF2-40B4-BE49-F238E27FC236}">
                <a16:creationId xmlns:a16="http://schemas.microsoft.com/office/drawing/2014/main" id="{829CC4C7-FD65-4D63-8970-8A5BDBB593C8}"/>
              </a:ext>
            </a:extLst>
          </p:cNvPr>
          <p:cNvSpPr/>
          <p:nvPr/>
        </p:nvSpPr>
        <p:spPr>
          <a:xfrm>
            <a:off x="2392735" y="3246487"/>
            <a:ext cx="514350" cy="365125"/>
          </a:xfrm>
          <a:prstGeom prst="star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 name="Rectangle: Rounded Corners 8">
            <a:extLst>
              <a:ext uri="{FF2B5EF4-FFF2-40B4-BE49-F238E27FC236}">
                <a16:creationId xmlns:a16="http://schemas.microsoft.com/office/drawing/2014/main" id="{D088F8DF-8FFD-4C6A-9B7D-9B63770A51F5}"/>
              </a:ext>
            </a:extLst>
          </p:cNvPr>
          <p:cNvSpPr/>
          <p:nvPr/>
        </p:nvSpPr>
        <p:spPr>
          <a:xfrm>
            <a:off x="4991472" y="2135237"/>
            <a:ext cx="3843338" cy="332898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 name="Title 3">
            <a:extLst>
              <a:ext uri="{FF2B5EF4-FFF2-40B4-BE49-F238E27FC236}">
                <a16:creationId xmlns:a16="http://schemas.microsoft.com/office/drawing/2014/main" id="{8D45DA30-F584-4B85-80F1-F0A8889BB8AF}"/>
              </a:ext>
            </a:extLst>
          </p:cNvPr>
          <p:cNvSpPr txBox="1">
            <a:spLocks noChangeArrowheads="1"/>
          </p:cNvSpPr>
          <p:nvPr/>
        </p:nvSpPr>
        <p:spPr bwMode="auto">
          <a:xfrm>
            <a:off x="5269285" y="2201912"/>
            <a:ext cx="2459037"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Wingdings" panose="05000000000000000000" pitchFamily="2" charset="2"/>
              <a:buChar char="§"/>
              <a:defRPr sz="2800">
                <a:solidFill>
                  <a:schemeClr val="tx1"/>
                </a:solidFill>
                <a:latin typeface="Arial" panose="020B0604020202020204" pitchFamily="34" charset="0"/>
              </a:defRPr>
            </a:lvl1pPr>
            <a:lvl2pPr marL="685800" indent="-228600">
              <a:lnSpc>
                <a:spcPct val="90000"/>
              </a:lnSpc>
              <a:spcBef>
                <a:spcPts val="500"/>
              </a:spcBef>
              <a:buFont typeface="Wingdings" panose="05000000000000000000" pitchFamily="2" charset="2"/>
              <a:buChar char="§"/>
              <a:defRPr sz="24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Azo Sans Thin"/>
              </a:defRPr>
            </a:lvl3pPr>
            <a:lvl4pPr marL="1600200" indent="-228600">
              <a:lnSpc>
                <a:spcPct val="90000"/>
              </a:lnSpc>
              <a:spcBef>
                <a:spcPts val="500"/>
              </a:spcBef>
              <a:buFont typeface="Wingdings" panose="05000000000000000000" pitchFamily="2" charset="2"/>
              <a:buChar char="§"/>
              <a:defRPr>
                <a:solidFill>
                  <a:schemeClr val="tx1"/>
                </a:solidFill>
                <a:latin typeface="Azo Sans Thin"/>
              </a:defRPr>
            </a:lvl4pPr>
            <a:lvl5pPr marL="2057400" indent="-228600">
              <a:lnSpc>
                <a:spcPct val="90000"/>
              </a:lnSpc>
              <a:spcBef>
                <a:spcPts val="500"/>
              </a:spcBef>
              <a:buFont typeface="Wingdings" panose="05000000000000000000" pitchFamily="2" charset="2"/>
              <a:buChar char="§"/>
              <a:defRPr>
                <a:solidFill>
                  <a:schemeClr val="tx1"/>
                </a:solidFill>
                <a:latin typeface="Azo Sans Thin"/>
              </a:defRPr>
            </a:lvl5pPr>
            <a:lvl6pPr marL="25146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6pPr>
            <a:lvl7pPr marL="29718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7pPr>
            <a:lvl8pPr marL="34290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8pPr>
            <a:lvl9pPr marL="3886200" indent="-22860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9pPr>
          </a:lstStyle>
          <a:p>
            <a:pPr>
              <a:spcBef>
                <a:spcPct val="0"/>
              </a:spcBef>
              <a:buFontTx/>
              <a:buNone/>
            </a:pPr>
            <a:r>
              <a:rPr lang="en-GB" altLang="en-US" sz="4400" b="1"/>
              <a:t>Sites</a:t>
            </a:r>
          </a:p>
        </p:txBody>
      </p:sp>
      <p:sp>
        <p:nvSpPr>
          <p:cNvPr id="11" name="Content Placeholder 4">
            <a:extLst>
              <a:ext uri="{FF2B5EF4-FFF2-40B4-BE49-F238E27FC236}">
                <a16:creationId xmlns:a16="http://schemas.microsoft.com/office/drawing/2014/main" id="{FB954866-D25B-4788-9825-5DFA4F005723}"/>
              </a:ext>
            </a:extLst>
          </p:cNvPr>
          <p:cNvSpPr txBox="1">
            <a:spLocks noChangeArrowheads="1"/>
          </p:cNvSpPr>
          <p:nvPr/>
        </p:nvSpPr>
        <p:spPr bwMode="auto">
          <a:xfrm>
            <a:off x="5162550" y="3341123"/>
            <a:ext cx="3524250"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Wingdings" panose="05000000000000000000" pitchFamily="2" charset="2"/>
              <a:buChar char="§"/>
              <a:defRPr sz="2800">
                <a:solidFill>
                  <a:schemeClr val="tx1"/>
                </a:solidFill>
                <a:latin typeface="Arial" panose="020B0604020202020204" pitchFamily="34" charset="0"/>
              </a:defRPr>
            </a:lvl1pPr>
            <a:lvl2pPr marL="742950" indent="-285750">
              <a:lnSpc>
                <a:spcPct val="90000"/>
              </a:lnSpc>
              <a:spcBef>
                <a:spcPts val="500"/>
              </a:spcBef>
              <a:buFont typeface="Wingdings" panose="05000000000000000000" pitchFamily="2" charset="2"/>
              <a:buChar char="§"/>
              <a:defRPr sz="2400">
                <a:solidFill>
                  <a:schemeClr val="tx1"/>
                </a:solidFill>
                <a:latin typeface="Arial" panose="020B0604020202020204" pitchFamily="34" charset="0"/>
              </a:defRPr>
            </a:lvl2pPr>
            <a:lvl3pPr marL="1200150" indent="-285750">
              <a:lnSpc>
                <a:spcPct val="90000"/>
              </a:lnSpc>
              <a:spcBef>
                <a:spcPts val="500"/>
              </a:spcBef>
              <a:buFont typeface="Wingdings" panose="05000000000000000000" pitchFamily="2" charset="2"/>
              <a:buChar char="§"/>
              <a:defRPr sz="2000">
                <a:solidFill>
                  <a:schemeClr val="tx1"/>
                </a:solidFill>
                <a:latin typeface="Azo Sans Thin"/>
              </a:defRPr>
            </a:lvl3pPr>
            <a:lvl4pPr marL="1657350" indent="-285750">
              <a:lnSpc>
                <a:spcPct val="90000"/>
              </a:lnSpc>
              <a:spcBef>
                <a:spcPts val="500"/>
              </a:spcBef>
              <a:buFont typeface="Wingdings" panose="05000000000000000000" pitchFamily="2" charset="2"/>
              <a:buChar char="§"/>
              <a:defRPr>
                <a:solidFill>
                  <a:schemeClr val="tx1"/>
                </a:solidFill>
                <a:latin typeface="Azo Sans Thin"/>
              </a:defRPr>
            </a:lvl4pPr>
            <a:lvl5pPr marL="2114550" indent="-285750">
              <a:lnSpc>
                <a:spcPct val="90000"/>
              </a:lnSpc>
              <a:spcBef>
                <a:spcPts val="500"/>
              </a:spcBef>
              <a:buFont typeface="Wingdings" panose="05000000000000000000" pitchFamily="2" charset="2"/>
              <a:buChar char="§"/>
              <a:defRPr>
                <a:solidFill>
                  <a:schemeClr val="tx1"/>
                </a:solidFill>
                <a:latin typeface="Azo Sans Thin"/>
              </a:defRPr>
            </a:lvl5pPr>
            <a:lvl6pPr marL="2571750" indent="-28575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6pPr>
            <a:lvl7pPr marL="3028950" indent="-28575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7pPr>
            <a:lvl8pPr marL="3486150" indent="-28575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8pPr>
            <a:lvl9pPr marL="3943350" indent="-285750" eaLnBrk="0" fontAlgn="base" hangingPunct="0">
              <a:lnSpc>
                <a:spcPct val="90000"/>
              </a:lnSpc>
              <a:spcBef>
                <a:spcPts val="500"/>
              </a:spcBef>
              <a:spcAft>
                <a:spcPct val="0"/>
              </a:spcAft>
              <a:buFont typeface="Wingdings" panose="05000000000000000000" pitchFamily="2" charset="2"/>
              <a:buChar char="§"/>
              <a:defRPr>
                <a:solidFill>
                  <a:schemeClr val="tx1"/>
                </a:solidFill>
                <a:latin typeface="Azo Sans Thin"/>
              </a:defRPr>
            </a:lvl9pPr>
          </a:lstStyle>
          <a:p>
            <a:pPr>
              <a:buFont typeface="Arial" panose="020B0604020202020204" pitchFamily="34" charset="0"/>
              <a:buChar char="•"/>
            </a:pPr>
            <a:r>
              <a:rPr lang="en-GB" altLang="en-US" sz="2600" dirty="0"/>
              <a:t>Yorkshire X2</a:t>
            </a:r>
          </a:p>
          <a:p>
            <a:pPr>
              <a:buFont typeface="Arial" panose="020B0604020202020204" pitchFamily="34" charset="0"/>
              <a:buChar char="•"/>
            </a:pPr>
            <a:r>
              <a:rPr lang="en-GB" altLang="en-US" sz="2600" dirty="0"/>
              <a:t>Midlands</a:t>
            </a:r>
          </a:p>
          <a:p>
            <a:pPr>
              <a:buFont typeface="Arial" panose="020B0604020202020204" pitchFamily="34" charset="0"/>
              <a:buChar char="•"/>
            </a:pPr>
            <a:r>
              <a:rPr lang="en-GB" altLang="en-US" sz="2600" dirty="0"/>
              <a:t>London X2</a:t>
            </a:r>
          </a:p>
          <a:p>
            <a:pPr lvl="1"/>
            <a:endParaRPr lang="en-GB" altLang="en-US" sz="3200" dirty="0"/>
          </a:p>
        </p:txBody>
      </p:sp>
      <p:sp>
        <p:nvSpPr>
          <p:cNvPr id="12" name="Star: 4 Points 11">
            <a:extLst>
              <a:ext uri="{FF2B5EF4-FFF2-40B4-BE49-F238E27FC236}">
                <a16:creationId xmlns:a16="http://schemas.microsoft.com/office/drawing/2014/main" id="{5B156DAC-4686-4EC9-9FF4-6198426653A7}"/>
              </a:ext>
            </a:extLst>
          </p:cNvPr>
          <p:cNvSpPr/>
          <p:nvPr/>
        </p:nvSpPr>
        <p:spPr>
          <a:xfrm>
            <a:off x="3001058" y="3159174"/>
            <a:ext cx="514350" cy="365125"/>
          </a:xfrm>
          <a:prstGeom prst="star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3" name="Star: 4 Points 12">
            <a:extLst>
              <a:ext uri="{FF2B5EF4-FFF2-40B4-BE49-F238E27FC236}">
                <a16:creationId xmlns:a16="http://schemas.microsoft.com/office/drawing/2014/main" id="{9047DB2C-2725-4667-9EAD-621B416A2CD5}"/>
              </a:ext>
            </a:extLst>
          </p:cNvPr>
          <p:cNvSpPr/>
          <p:nvPr/>
        </p:nvSpPr>
        <p:spPr>
          <a:xfrm>
            <a:off x="3229412" y="4601417"/>
            <a:ext cx="514350" cy="366713"/>
          </a:xfrm>
          <a:prstGeom prst="star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4" name="Picture 3">
            <a:extLst>
              <a:ext uri="{FF2B5EF4-FFF2-40B4-BE49-F238E27FC236}">
                <a16:creationId xmlns:a16="http://schemas.microsoft.com/office/drawing/2014/main" id="{63809AB6-83C4-46FE-82C9-A502F2AA6AA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9818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0668" y="2996952"/>
            <a:ext cx="8062664" cy="1470025"/>
          </a:xfrm>
        </p:spPr>
        <p:txBody>
          <a:bodyPr>
            <a:normAutofit fontScale="90000"/>
          </a:bodyPr>
          <a:lstStyle/>
          <a:p>
            <a:r>
              <a:rPr lang="en-GB" dirty="0"/>
              <a:t/>
            </a:r>
            <a:br>
              <a:rPr lang="en-GB" dirty="0"/>
            </a:br>
            <a:r>
              <a:rPr lang="en-GB" dirty="0"/>
              <a:t/>
            </a:r>
            <a:br>
              <a:rPr lang="en-GB" dirty="0"/>
            </a:br>
            <a:r>
              <a:rPr lang="en-GB" dirty="0">
                <a:hlinkClick r:id="rId2"/>
              </a:rPr>
              <a:t>phillip.whitehead@newcastle.ac.uk</a:t>
            </a:r>
            <a:r>
              <a:rPr lang="en-GB" dirty="0"/>
              <a:t/>
            </a:r>
            <a:br>
              <a:rPr lang="en-GB" dirty="0"/>
            </a:br>
            <a:r>
              <a:rPr lang="en-GB" dirty="0"/>
              <a:t/>
            </a:r>
            <a:br>
              <a:rPr lang="en-GB" dirty="0"/>
            </a:br>
            <a:endParaRPr lang="en-GB" dirty="0"/>
          </a:p>
        </p:txBody>
      </p:sp>
      <p:sp>
        <p:nvSpPr>
          <p:cNvPr id="2" name="Slide Number Placeholder 1"/>
          <p:cNvSpPr>
            <a:spLocks noGrp="1"/>
          </p:cNvSpPr>
          <p:nvPr>
            <p:ph type="sldNum" sz="quarter" idx="12"/>
          </p:nvPr>
        </p:nvSpPr>
        <p:spPr/>
        <p:txBody>
          <a:bodyPr/>
          <a:lstStyle/>
          <a:p>
            <a:fld id="{5BFB4E06-6ADD-4255-A377-60E16C773855}" type="slidenum">
              <a:rPr lang="en-GB" smtClean="0">
                <a:solidFill>
                  <a:prstClr val="black">
                    <a:tint val="75000"/>
                  </a:prstClr>
                </a:solidFill>
              </a:rPr>
              <a:pPr/>
              <a:t>21</a:t>
            </a:fld>
            <a:endParaRPr lang="en-GB">
              <a:solidFill>
                <a:prstClr val="black">
                  <a:tint val="75000"/>
                </a:prstClr>
              </a:solidFill>
            </a:endParaRPr>
          </a:p>
        </p:txBody>
      </p:sp>
    </p:spTree>
    <p:extLst>
      <p:ext uri="{BB962C8B-B14F-4D97-AF65-F5344CB8AC3E}">
        <p14:creationId xmlns:p14="http://schemas.microsoft.com/office/powerpoint/2010/main" val="402904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Me</a:t>
            </a:r>
          </a:p>
        </p:txBody>
      </p:sp>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3</a:t>
            </a:fld>
            <a:endParaRPr lang="en-GB">
              <a:solidFill>
                <a:prstClr val="black">
                  <a:tint val="75000"/>
                </a:prstClr>
              </a:solidFill>
            </a:endParaRPr>
          </a:p>
        </p:txBody>
      </p:sp>
      <p:pic>
        <p:nvPicPr>
          <p:cNvPr id="5" name="Picture 3">
            <a:extLst>
              <a:ext uri="{FF2B5EF4-FFF2-40B4-BE49-F238E27FC236}">
                <a16:creationId xmlns:a16="http://schemas.microsoft.com/office/drawing/2014/main" id="{559B5B6D-DF6F-4111-A1B1-B85CFAFA2F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Rounded Corners 7">
            <a:extLst>
              <a:ext uri="{FF2B5EF4-FFF2-40B4-BE49-F238E27FC236}">
                <a16:creationId xmlns:a16="http://schemas.microsoft.com/office/drawing/2014/main" id="{38DB815E-C318-4AC6-A837-CD1665A57635}"/>
              </a:ext>
            </a:extLst>
          </p:cNvPr>
          <p:cNvSpPr/>
          <p:nvPr/>
        </p:nvSpPr>
        <p:spPr>
          <a:xfrm>
            <a:off x="395536" y="1705074"/>
            <a:ext cx="4752528" cy="474826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r>
              <a:rPr lang="en-GB" dirty="0">
                <a:solidFill>
                  <a:schemeClr val="tx1"/>
                </a:solidFill>
              </a:rPr>
              <a:t>Currently hold a Newcastle University Academic Track (</a:t>
            </a:r>
            <a:r>
              <a:rPr lang="en-GB" dirty="0" err="1">
                <a:solidFill>
                  <a:schemeClr val="tx1"/>
                </a:solidFill>
              </a:rPr>
              <a:t>NUAcT</a:t>
            </a:r>
            <a:r>
              <a:rPr lang="en-GB" dirty="0">
                <a:solidFill>
                  <a:schemeClr val="tx1"/>
                </a:solidFill>
              </a:rPr>
              <a:t>) Fellowship</a:t>
            </a: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r>
              <a:rPr lang="en-GB" dirty="0">
                <a:solidFill>
                  <a:schemeClr val="tx1"/>
                </a:solidFill>
              </a:rPr>
              <a:t>Career in social care as a homecare worker then as social care occupational therapist and occupational therapy team manager</a:t>
            </a: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r>
              <a:rPr lang="en-GB" dirty="0">
                <a:solidFill>
                  <a:schemeClr val="tx1"/>
                </a:solidFill>
              </a:rPr>
              <a:t>Previous NIHR Doctoral Research Fellowship and NIHR Clinical Trials Fellowships</a:t>
            </a: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r>
              <a:rPr lang="en-GB" dirty="0">
                <a:solidFill>
                  <a:schemeClr val="tx1"/>
                </a:solidFill>
              </a:rPr>
              <a:t>Research on prevention and occupational therapy in social care especially homecare and housing adaptations</a:t>
            </a:r>
          </a:p>
          <a:p>
            <a:pPr>
              <a:defRPr/>
            </a:pPr>
            <a:endParaRPr lang="en-GB" altLang="en-US" dirty="0">
              <a:solidFill>
                <a:schemeClr val="tx1"/>
              </a:solidFill>
            </a:endParaRPr>
          </a:p>
          <a:p>
            <a:pPr marL="342900" indent="-342900">
              <a:buFont typeface="Arial" panose="020B0604020202020204" pitchFamily="34" charset="0"/>
              <a:buChar char="•"/>
              <a:defRPr/>
            </a:pPr>
            <a:endParaRPr lang="en-GB" sz="1000" dirty="0"/>
          </a:p>
        </p:txBody>
      </p:sp>
      <p:pic>
        <p:nvPicPr>
          <p:cNvPr id="9" name="Picture 8" descr="A picture containing person, building, person, suit&#10;&#10;Description automatically generated">
            <a:extLst>
              <a:ext uri="{FF2B5EF4-FFF2-40B4-BE49-F238E27FC236}">
                <a16:creationId xmlns:a16="http://schemas.microsoft.com/office/drawing/2014/main" id="{19FC39E6-C9EC-4F13-ACD6-F9448A2F836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250"/>
          <a:stretch/>
        </p:blipFill>
        <p:spPr>
          <a:xfrm>
            <a:off x="5436096" y="2564904"/>
            <a:ext cx="2432328" cy="2704417"/>
          </a:xfrm>
          <a:prstGeom prst="rect">
            <a:avLst/>
          </a:prstGeom>
        </p:spPr>
      </p:pic>
    </p:spTree>
    <p:extLst>
      <p:ext uri="{BB962C8B-B14F-4D97-AF65-F5344CB8AC3E}">
        <p14:creationId xmlns:p14="http://schemas.microsoft.com/office/powerpoint/2010/main" val="58474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BFB4E06-6ADD-4255-A377-60E16C773855}" type="slidenum">
              <a:rPr lang="en-GB" smtClean="0"/>
              <a:t>4</a:t>
            </a:fld>
            <a:endParaRPr lang="en-GB"/>
          </a:p>
        </p:txBody>
      </p:sp>
      <p:pic>
        <p:nvPicPr>
          <p:cNvPr id="7" name="Picture 3">
            <a:extLst>
              <a:ext uri="{FF2B5EF4-FFF2-40B4-BE49-F238E27FC236}">
                <a16:creationId xmlns:a16="http://schemas.microsoft.com/office/drawing/2014/main" id="{EDF6954C-B1C9-4176-A953-E65F946F619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924550"/>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26EE2C70-BC58-4440-9D61-B1011820AE51}"/>
              </a:ext>
            </a:extLst>
          </p:cNvPr>
          <p:cNvPicPr>
            <a:picLocks noChangeAspect="1"/>
          </p:cNvPicPr>
          <p:nvPr/>
        </p:nvPicPr>
        <p:blipFill>
          <a:blip r:embed="rId3"/>
          <a:stretch>
            <a:fillRect/>
          </a:stretch>
        </p:blipFill>
        <p:spPr>
          <a:xfrm>
            <a:off x="650095" y="471487"/>
            <a:ext cx="3240360" cy="6067425"/>
          </a:xfrm>
          <a:prstGeom prst="rect">
            <a:avLst/>
          </a:prstGeom>
        </p:spPr>
      </p:pic>
      <p:pic>
        <p:nvPicPr>
          <p:cNvPr id="11" name="Picture 10">
            <a:extLst>
              <a:ext uri="{FF2B5EF4-FFF2-40B4-BE49-F238E27FC236}">
                <a16:creationId xmlns:a16="http://schemas.microsoft.com/office/drawing/2014/main" id="{8AC29C06-EEC7-4CDC-86B2-8326FEF4E913}"/>
              </a:ext>
            </a:extLst>
          </p:cNvPr>
          <p:cNvPicPr>
            <a:picLocks noChangeAspect="1"/>
          </p:cNvPicPr>
          <p:nvPr/>
        </p:nvPicPr>
        <p:blipFill>
          <a:blip r:embed="rId4"/>
          <a:stretch>
            <a:fillRect/>
          </a:stretch>
        </p:blipFill>
        <p:spPr>
          <a:xfrm>
            <a:off x="4294988" y="939006"/>
            <a:ext cx="3457575" cy="5391150"/>
          </a:xfrm>
          <a:prstGeom prst="rect">
            <a:avLst/>
          </a:prstGeom>
        </p:spPr>
      </p:pic>
    </p:spTree>
    <p:extLst>
      <p:ext uri="{BB962C8B-B14F-4D97-AF65-F5344CB8AC3E}">
        <p14:creationId xmlns:p14="http://schemas.microsoft.com/office/powerpoint/2010/main" val="1515208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2996952"/>
            <a:ext cx="8496944" cy="1470025"/>
          </a:xfrm>
        </p:spPr>
        <p:txBody>
          <a:bodyPr>
            <a:normAutofit fontScale="90000"/>
          </a:bodyPr>
          <a:lstStyle/>
          <a:p>
            <a:r>
              <a:rPr lang="en-GB" dirty="0">
                <a:solidFill>
                  <a:srgbClr val="C60C30"/>
                </a:solidFill>
              </a:rPr>
              <a:t>BATH-OUT</a:t>
            </a:r>
            <a:br>
              <a:rPr lang="en-GB" dirty="0">
                <a:solidFill>
                  <a:srgbClr val="C60C30"/>
                </a:solidFill>
              </a:rPr>
            </a:br>
            <a:r>
              <a:rPr lang="en-GB" dirty="0">
                <a:solidFill>
                  <a:srgbClr val="C60C30"/>
                </a:solidFill>
              </a:rPr>
              <a:t>Qualitative Study</a:t>
            </a:r>
            <a:br>
              <a:rPr lang="en-GB" dirty="0">
                <a:solidFill>
                  <a:srgbClr val="C60C30"/>
                </a:solidFill>
              </a:rPr>
            </a:br>
            <a:r>
              <a:rPr lang="en-GB" dirty="0">
                <a:solidFill>
                  <a:srgbClr val="C60C30"/>
                </a:solidFill>
              </a:rPr>
              <a:t/>
            </a:r>
            <a:br>
              <a:rPr lang="en-GB" dirty="0">
                <a:solidFill>
                  <a:srgbClr val="C60C30"/>
                </a:solidFill>
              </a:rPr>
            </a:br>
            <a:r>
              <a:rPr lang="en-GB" dirty="0">
                <a:solidFill>
                  <a:srgbClr val="C60C30"/>
                </a:solidFill>
              </a:rPr>
              <a:t>The Power of ASCOT</a:t>
            </a:r>
            <a:br>
              <a:rPr lang="en-GB" dirty="0">
                <a:solidFill>
                  <a:srgbClr val="C60C30"/>
                </a:solidFill>
              </a:rPr>
            </a:br>
            <a:endParaRPr lang="en-GB" sz="3600" dirty="0">
              <a:solidFill>
                <a:srgbClr val="C60C30"/>
              </a:solidFill>
            </a:endParaRPr>
          </a:p>
        </p:txBody>
      </p:sp>
      <p:sp>
        <p:nvSpPr>
          <p:cNvPr id="6" name="Slide Number Placeholder 5"/>
          <p:cNvSpPr>
            <a:spLocks noGrp="1"/>
          </p:cNvSpPr>
          <p:nvPr>
            <p:ph type="sldNum" sz="quarter" idx="12"/>
          </p:nvPr>
        </p:nvSpPr>
        <p:spPr/>
        <p:txBody>
          <a:bodyPr/>
          <a:lstStyle/>
          <a:p>
            <a:fld id="{5BFB4E06-6ADD-4255-A377-60E16C773855}" type="slidenum">
              <a:rPr lang="en-GB" smtClean="0"/>
              <a:t>5</a:t>
            </a:fld>
            <a:endParaRPr lang="en-GB"/>
          </a:p>
        </p:txBody>
      </p:sp>
      <p:pic>
        <p:nvPicPr>
          <p:cNvPr id="7" name="Picture 3">
            <a:extLst>
              <a:ext uri="{FF2B5EF4-FFF2-40B4-BE49-F238E27FC236}">
                <a16:creationId xmlns:a16="http://schemas.microsoft.com/office/drawing/2014/main" id="{EDF6954C-B1C9-4176-A953-E65F946F619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924550"/>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79F6EDF-E490-4421-A9CA-174F9344E10D}"/>
              </a:ext>
            </a:extLst>
          </p:cNvPr>
          <p:cNvSpPr txBox="1"/>
          <p:nvPr/>
        </p:nvSpPr>
        <p:spPr>
          <a:xfrm rot="10800000" flipV="1">
            <a:off x="251520" y="5535433"/>
            <a:ext cx="72728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b="0" i="0" dirty="0">
                <a:solidFill>
                  <a:srgbClr val="222222"/>
                </a:solidFill>
                <a:effectLst/>
                <a:latin typeface="Arial" panose="020B0604020202020204" pitchFamily="34" charset="0"/>
              </a:rPr>
              <a:t>Whitehead, P.J. and Golding‐Day, M.R., 2019. The lived experience of bathing adaptations in the homes of older adults and their carers (BATH‐OUT): A qualitative interview study. </a:t>
            </a:r>
            <a:r>
              <a:rPr lang="en-GB" b="0" i="1" dirty="0">
                <a:solidFill>
                  <a:srgbClr val="222222"/>
                </a:solidFill>
                <a:effectLst/>
                <a:latin typeface="Arial" panose="020B0604020202020204" pitchFamily="34" charset="0"/>
              </a:rPr>
              <a:t>Health &amp; social care in the community</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27</a:t>
            </a:r>
            <a:r>
              <a:rPr lang="en-GB" b="0" i="0" dirty="0">
                <a:solidFill>
                  <a:srgbClr val="222222"/>
                </a:solidFill>
                <a:effectLst/>
                <a:latin typeface="Arial" panose="020B0604020202020204" pitchFamily="34" charset="0"/>
              </a:rPr>
              <a:t>(6), pp.1534-1543.</a:t>
            </a:r>
            <a:endParaRPr lang="en-GB" dirty="0"/>
          </a:p>
        </p:txBody>
      </p:sp>
    </p:spTree>
    <p:extLst>
      <p:ext uri="{BB962C8B-B14F-4D97-AF65-F5344CB8AC3E}">
        <p14:creationId xmlns:p14="http://schemas.microsoft.com/office/powerpoint/2010/main" val="846846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35696" y="1844824"/>
            <a:ext cx="23762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Control over daily life</a:t>
            </a:r>
          </a:p>
        </p:txBody>
      </p:sp>
      <p:sp>
        <p:nvSpPr>
          <p:cNvPr id="5" name="Rounded Rectangle 4"/>
          <p:cNvSpPr/>
          <p:nvPr/>
        </p:nvSpPr>
        <p:spPr>
          <a:xfrm>
            <a:off x="1835696" y="2924944"/>
            <a:ext cx="23762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Personal cleanliness and comfort</a:t>
            </a:r>
          </a:p>
        </p:txBody>
      </p:sp>
      <p:sp>
        <p:nvSpPr>
          <p:cNvPr id="6" name="Rounded Rectangle 5"/>
          <p:cNvSpPr/>
          <p:nvPr/>
        </p:nvSpPr>
        <p:spPr>
          <a:xfrm>
            <a:off x="1835696" y="4057411"/>
            <a:ext cx="23762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Food and drink</a:t>
            </a:r>
          </a:p>
        </p:txBody>
      </p:sp>
      <p:sp>
        <p:nvSpPr>
          <p:cNvPr id="7" name="Rounded Rectangle 6"/>
          <p:cNvSpPr/>
          <p:nvPr/>
        </p:nvSpPr>
        <p:spPr>
          <a:xfrm>
            <a:off x="1835696" y="5222975"/>
            <a:ext cx="23762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Personal safety</a:t>
            </a:r>
          </a:p>
        </p:txBody>
      </p:sp>
      <p:sp>
        <p:nvSpPr>
          <p:cNvPr id="8" name="Rounded Rectangle 7"/>
          <p:cNvSpPr/>
          <p:nvPr/>
        </p:nvSpPr>
        <p:spPr>
          <a:xfrm>
            <a:off x="4674423" y="1838902"/>
            <a:ext cx="23762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Social participation and involvement</a:t>
            </a:r>
          </a:p>
        </p:txBody>
      </p:sp>
      <p:sp>
        <p:nvSpPr>
          <p:cNvPr id="9" name="Rounded Rectangle 8"/>
          <p:cNvSpPr/>
          <p:nvPr/>
        </p:nvSpPr>
        <p:spPr>
          <a:xfrm>
            <a:off x="4674423" y="2924944"/>
            <a:ext cx="23762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Occupation</a:t>
            </a:r>
          </a:p>
        </p:txBody>
      </p:sp>
      <p:sp>
        <p:nvSpPr>
          <p:cNvPr id="10" name="Rounded Rectangle 9"/>
          <p:cNvSpPr/>
          <p:nvPr/>
        </p:nvSpPr>
        <p:spPr>
          <a:xfrm>
            <a:off x="4644008" y="4109758"/>
            <a:ext cx="23762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Accommodation cleanliness and comfort</a:t>
            </a:r>
          </a:p>
        </p:txBody>
      </p:sp>
      <p:sp>
        <p:nvSpPr>
          <p:cNvPr id="11" name="Rounded Rectangle 10"/>
          <p:cNvSpPr/>
          <p:nvPr/>
        </p:nvSpPr>
        <p:spPr>
          <a:xfrm>
            <a:off x="4674423" y="5222975"/>
            <a:ext cx="237626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Dignity</a:t>
            </a:r>
          </a:p>
        </p:txBody>
      </p:sp>
    </p:spTree>
    <p:extLst>
      <p:ext uri="{BB962C8B-B14F-4D97-AF65-F5344CB8AC3E}">
        <p14:creationId xmlns:p14="http://schemas.microsoft.com/office/powerpoint/2010/main" val="328455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122 0.02268 L 0.16163 -0.00371 " pathEditMode="relative" rAng="0" ptsTypes="AA">
                                      <p:cBhvr>
                                        <p:cTn id="6" dur="2000" fill="hold"/>
                                        <p:tgtEl>
                                          <p:spTgt spid="4"/>
                                        </p:tgtEl>
                                        <p:attrNameLst>
                                          <p:attrName>ppt_x</p:attrName>
                                          <p:attrName>ppt_y</p:attrName>
                                        </p:attrNameLst>
                                      </p:cBhvr>
                                      <p:rCtr x="8142" y="-1319"/>
                                    </p:animMotion>
                                  </p:childTnLst>
                                </p:cTn>
                              </p:par>
                              <p:par>
                                <p:cTn id="7" presetID="42" presetClass="path" presetSubtype="0" accel="50000" decel="50000" fill="hold" grpId="0" nodeType="withEffect">
                                  <p:stCondLst>
                                    <p:cond delay="0"/>
                                  </p:stCondLst>
                                  <p:childTnLst>
                                    <p:animMotion origin="layout" path="M 4.44444E-6 4.44444E-6 L -0.12987 -0.16112 " pathEditMode="relative" rAng="0" ptsTypes="AA">
                                      <p:cBhvr>
                                        <p:cTn id="8" dur="2000" fill="hold"/>
                                        <p:tgtEl>
                                          <p:spTgt spid="5"/>
                                        </p:tgtEl>
                                        <p:attrNameLst>
                                          <p:attrName>ppt_x</p:attrName>
                                          <p:attrName>ppt_y</p:attrName>
                                        </p:attrNameLst>
                                      </p:cBhvr>
                                      <p:rCtr x="-6493" y="-8056"/>
                                    </p:animMotion>
                                  </p:childTnLst>
                                </p:cTn>
                              </p:par>
                              <p:par>
                                <p:cTn id="9" presetID="42" presetClass="path" presetSubtype="0" accel="50000" decel="50000" fill="hold" grpId="0" nodeType="withEffect">
                                  <p:stCondLst>
                                    <p:cond delay="0"/>
                                  </p:stCondLst>
                                  <p:childTnLst>
                                    <p:animMotion origin="layout" path="M -0.00382 -0.01065 L 0.44045 -0.4963 " pathEditMode="relative" rAng="0" ptsTypes="AA">
                                      <p:cBhvr>
                                        <p:cTn id="10" dur="2000" fill="hold"/>
                                        <p:tgtEl>
                                          <p:spTgt spid="7"/>
                                        </p:tgtEl>
                                        <p:attrNameLst>
                                          <p:attrName>ppt_x</p:attrName>
                                          <p:attrName>ppt_y</p:attrName>
                                        </p:attrNameLst>
                                      </p:cBhvr>
                                      <p:rCtr x="22205" y="-24282"/>
                                    </p:animMotion>
                                  </p:childTnLst>
                                </p:cTn>
                              </p:par>
                              <p:par>
                                <p:cTn id="11" presetID="42" presetClass="path" presetSubtype="0" accel="50000" decel="50000" fill="hold" grpId="0" nodeType="withEffect">
                                  <p:stCondLst>
                                    <p:cond delay="0"/>
                                  </p:stCondLst>
                                  <p:childTnLst>
                                    <p:animMotion origin="layout" path="M 4.16667E-6 -2.22222E-6 L -0.43698 0.25602 " pathEditMode="relative" rAng="0" ptsTypes="AA">
                                      <p:cBhvr>
                                        <p:cTn id="12" dur="2000" fill="hold"/>
                                        <p:tgtEl>
                                          <p:spTgt spid="8"/>
                                        </p:tgtEl>
                                        <p:attrNameLst>
                                          <p:attrName>ppt_x</p:attrName>
                                          <p:attrName>ppt_y</p:attrName>
                                        </p:attrNameLst>
                                      </p:cBhvr>
                                      <p:rCtr x="-21858" y="12801"/>
                                    </p:animMotion>
                                  </p:childTnLst>
                                </p:cTn>
                              </p:par>
                              <p:par>
                                <p:cTn id="13" presetID="42" presetClass="path" presetSubtype="0" accel="50000" decel="50000" fill="hold" grpId="0" nodeType="withEffect">
                                  <p:stCondLst>
                                    <p:cond delay="0"/>
                                  </p:stCondLst>
                                  <p:childTnLst>
                                    <p:animMotion origin="layout" path="M 4.16667E-6 4.44444E-6 L -0.15695 0.09097 " pathEditMode="relative" rAng="0" ptsTypes="AA">
                                      <p:cBhvr>
                                        <p:cTn id="14" dur="2000" fill="hold"/>
                                        <p:tgtEl>
                                          <p:spTgt spid="9"/>
                                        </p:tgtEl>
                                        <p:attrNameLst>
                                          <p:attrName>ppt_x</p:attrName>
                                          <p:attrName>ppt_y</p:attrName>
                                        </p:attrNameLst>
                                      </p:cBhvr>
                                      <p:rCtr x="-7847" y="4537"/>
                                    </p:animMotion>
                                  </p:childTnLst>
                                </p:cTn>
                              </p:par>
                              <p:par>
                                <p:cTn id="15" presetID="42" presetClass="path" presetSubtype="0" accel="50000" decel="50000" fill="hold" grpId="0" nodeType="withEffect">
                                  <p:stCondLst>
                                    <p:cond delay="0"/>
                                  </p:stCondLst>
                                  <p:childTnLst>
                                    <p:animMotion origin="layout" path="M 4.16667E-6 -7.40741E-7 L 0.12986 -0.24421 " pathEditMode="relative" rAng="0" ptsTypes="AA">
                                      <p:cBhvr>
                                        <p:cTn id="16" dur="2000" fill="hold"/>
                                        <p:tgtEl>
                                          <p:spTgt spid="11"/>
                                        </p:tgtEl>
                                        <p:attrNameLst>
                                          <p:attrName>ppt_x</p:attrName>
                                          <p:attrName>ppt_y</p:attrName>
                                        </p:attrNameLst>
                                      </p:cBhvr>
                                      <p:rCtr x="6493" y="-12222"/>
                                    </p:animMotion>
                                  </p:childTnLst>
                                </p:cTn>
                              </p:par>
                              <p:par>
                                <p:cTn id="17" presetID="42" presetClass="path" presetSubtype="0" accel="50000" decel="50000" fill="hold" grpId="0" nodeType="withEffect">
                                  <p:stCondLst>
                                    <p:cond delay="0"/>
                                  </p:stCondLst>
                                  <p:childTnLst>
                                    <p:animMotion origin="layout" path="M 4.44444E-6 -3.33333E-6 L -0.00382 0.15926 " pathEditMode="relative" rAng="0" ptsTypes="AA">
                                      <p:cBhvr>
                                        <p:cTn id="18" dur="2000" fill="hold"/>
                                        <p:tgtEl>
                                          <p:spTgt spid="6"/>
                                        </p:tgtEl>
                                        <p:attrNameLst>
                                          <p:attrName>ppt_x</p:attrName>
                                          <p:attrName>ppt_y</p:attrName>
                                        </p:attrNameLst>
                                      </p:cBhvr>
                                      <p:rCtr x="-191" y="7963"/>
                                    </p:animMotion>
                                  </p:childTnLst>
                                </p:cTn>
                              </p:par>
                              <p:par>
                                <p:cTn id="19" presetID="42" presetClass="path" presetSubtype="0" accel="50000" decel="50000" fill="hold" grpId="0" nodeType="withEffect">
                                  <p:stCondLst>
                                    <p:cond delay="0"/>
                                  </p:stCondLst>
                                  <p:childTnLst>
                                    <p:animMotion origin="layout" path="M -3.61111E-6 -2.22222E-6 L 0.00347 0.16227 " pathEditMode="relative" rAng="0" ptsTypes="AA">
                                      <p:cBhvr>
                                        <p:cTn id="20" dur="2000" fill="hold"/>
                                        <p:tgtEl>
                                          <p:spTgt spid="10"/>
                                        </p:tgtEl>
                                        <p:attrNameLst>
                                          <p:attrName>ppt_x</p:attrName>
                                          <p:attrName>ppt_y</p:attrName>
                                        </p:attrNameLst>
                                      </p:cBhvr>
                                      <p:rCtr x="-191" y="79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867" y="1228725"/>
            <a:ext cx="8229600" cy="562074"/>
          </a:xfrm>
        </p:spPr>
        <p:txBody>
          <a:bodyPr/>
          <a:lstStyle/>
          <a:p>
            <a:r>
              <a:rPr lang="en-GB" dirty="0"/>
              <a:t>Feeling Safe – “I’m not frightened like I was”</a:t>
            </a:r>
          </a:p>
        </p:txBody>
      </p:sp>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7</a:t>
            </a:fld>
            <a:endParaRPr lang="en-GB">
              <a:solidFill>
                <a:prstClr val="black">
                  <a:tint val="75000"/>
                </a:prstClr>
              </a:solidFill>
            </a:endParaRPr>
          </a:p>
        </p:txBody>
      </p:sp>
      <p:pic>
        <p:nvPicPr>
          <p:cNvPr id="5" name="Picture 3">
            <a:extLst>
              <a:ext uri="{FF2B5EF4-FFF2-40B4-BE49-F238E27FC236}">
                <a16:creationId xmlns:a16="http://schemas.microsoft.com/office/drawing/2014/main" id="{559B5B6D-DF6F-4111-A1B1-B85CFAFA2F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peech Bubble: Rectangle 5">
            <a:extLst>
              <a:ext uri="{FF2B5EF4-FFF2-40B4-BE49-F238E27FC236}">
                <a16:creationId xmlns:a16="http://schemas.microsoft.com/office/drawing/2014/main" id="{655A470D-F4D3-4E00-ABD9-F9AFE2C086E9}"/>
              </a:ext>
            </a:extLst>
          </p:cNvPr>
          <p:cNvSpPr/>
          <p:nvPr/>
        </p:nvSpPr>
        <p:spPr>
          <a:xfrm>
            <a:off x="899592" y="2420888"/>
            <a:ext cx="7372870" cy="302433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dirty="0">
                <a:solidFill>
                  <a:schemeClr val="bg1"/>
                </a:solidFill>
              </a:rPr>
              <a:t>It was more—tense. Yeah, it was more like if you're going into a campaign. You're going in now, ‘eh, look out’. You're aware. You're, you've got to be careful because one slip up and you're </a:t>
            </a:r>
            <a:r>
              <a:rPr lang="en-GB" sz="2600" dirty="0" err="1">
                <a:solidFill>
                  <a:schemeClr val="bg1"/>
                </a:solidFill>
              </a:rPr>
              <a:t>gonna</a:t>
            </a:r>
            <a:r>
              <a:rPr lang="en-GB" sz="2600" dirty="0">
                <a:solidFill>
                  <a:schemeClr val="bg1"/>
                </a:solidFill>
              </a:rPr>
              <a:t> hurt yourself. It was that, like, situation which I don't have now.</a:t>
            </a:r>
          </a:p>
        </p:txBody>
      </p:sp>
      <p:sp>
        <p:nvSpPr>
          <p:cNvPr id="7" name="TextBox 6">
            <a:extLst>
              <a:ext uri="{FF2B5EF4-FFF2-40B4-BE49-F238E27FC236}">
                <a16:creationId xmlns:a16="http://schemas.microsoft.com/office/drawing/2014/main" id="{DD7F123C-9F8D-480B-9E1E-FA581399F5A2}"/>
              </a:ext>
            </a:extLst>
          </p:cNvPr>
          <p:cNvSpPr txBox="1"/>
          <p:nvPr/>
        </p:nvSpPr>
        <p:spPr>
          <a:xfrm>
            <a:off x="2123728" y="5987018"/>
            <a:ext cx="2232248" cy="492443"/>
          </a:xfrm>
          <a:prstGeom prst="rect">
            <a:avLst/>
          </a:prstGeom>
          <a:noFill/>
        </p:spPr>
        <p:txBody>
          <a:bodyPr wrap="square" rtlCol="0">
            <a:spAutoFit/>
          </a:bodyPr>
          <a:lstStyle/>
          <a:p>
            <a:r>
              <a:rPr lang="en-GB" sz="2600" dirty="0"/>
              <a:t>Older Adult, 6</a:t>
            </a:r>
          </a:p>
        </p:txBody>
      </p:sp>
    </p:spTree>
    <p:extLst>
      <p:ext uri="{BB962C8B-B14F-4D97-AF65-F5344CB8AC3E}">
        <p14:creationId xmlns:p14="http://schemas.microsoft.com/office/powerpoint/2010/main" val="101505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222" y="1253574"/>
            <a:ext cx="8229600" cy="562074"/>
          </a:xfrm>
        </p:spPr>
        <p:txBody>
          <a:bodyPr>
            <a:normAutofit fontScale="90000"/>
          </a:bodyPr>
          <a:lstStyle/>
          <a:p>
            <a:r>
              <a:rPr lang="en-GB" dirty="0"/>
              <a:t>Feeling Clean – “I feel cleaner because I can have a really good shower”</a:t>
            </a:r>
          </a:p>
        </p:txBody>
      </p:sp>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8</a:t>
            </a:fld>
            <a:endParaRPr lang="en-GB">
              <a:solidFill>
                <a:prstClr val="black">
                  <a:tint val="75000"/>
                </a:prstClr>
              </a:solidFill>
            </a:endParaRPr>
          </a:p>
        </p:txBody>
      </p:sp>
      <p:pic>
        <p:nvPicPr>
          <p:cNvPr id="5" name="Picture 3">
            <a:extLst>
              <a:ext uri="{FF2B5EF4-FFF2-40B4-BE49-F238E27FC236}">
                <a16:creationId xmlns:a16="http://schemas.microsoft.com/office/drawing/2014/main" id="{559B5B6D-DF6F-4111-A1B1-B85CFAFA2F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peech Bubble: Rectangle 5">
            <a:extLst>
              <a:ext uri="{FF2B5EF4-FFF2-40B4-BE49-F238E27FC236}">
                <a16:creationId xmlns:a16="http://schemas.microsoft.com/office/drawing/2014/main" id="{655A470D-F4D3-4E00-ABD9-F9AFE2C086E9}"/>
              </a:ext>
            </a:extLst>
          </p:cNvPr>
          <p:cNvSpPr/>
          <p:nvPr/>
        </p:nvSpPr>
        <p:spPr>
          <a:xfrm>
            <a:off x="1043608" y="2348880"/>
            <a:ext cx="7056784" cy="302433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dirty="0"/>
              <a:t>It used to get me down because I couldn’t have a proper wash, you know what I mean? I used to wash myself down and used to still sit and you think—you just didn’t feel clean… [Now] I feel a hell of a lot better. I feel as though I’m clean. You know I’m not sniffing under my arms see if I’ve still got B.O. [body odour].</a:t>
            </a:r>
            <a:endParaRPr lang="en-GB" dirty="0">
              <a:solidFill>
                <a:schemeClr val="tx1"/>
              </a:solidFill>
            </a:endParaRPr>
          </a:p>
        </p:txBody>
      </p:sp>
      <p:sp>
        <p:nvSpPr>
          <p:cNvPr id="3" name="TextBox 2">
            <a:extLst>
              <a:ext uri="{FF2B5EF4-FFF2-40B4-BE49-F238E27FC236}">
                <a16:creationId xmlns:a16="http://schemas.microsoft.com/office/drawing/2014/main" id="{1A3D2F57-C0FB-41A5-965D-9EB8581CDF59}"/>
              </a:ext>
            </a:extLst>
          </p:cNvPr>
          <p:cNvSpPr txBox="1"/>
          <p:nvPr/>
        </p:nvSpPr>
        <p:spPr>
          <a:xfrm>
            <a:off x="2195736" y="5928192"/>
            <a:ext cx="2241319" cy="492443"/>
          </a:xfrm>
          <a:prstGeom prst="rect">
            <a:avLst/>
          </a:prstGeom>
          <a:noFill/>
        </p:spPr>
        <p:txBody>
          <a:bodyPr wrap="none" rtlCol="0">
            <a:spAutoFit/>
          </a:bodyPr>
          <a:lstStyle/>
          <a:p>
            <a:r>
              <a:rPr lang="en-GB" sz="2600" dirty="0"/>
              <a:t>Older Adult, 18</a:t>
            </a:r>
          </a:p>
        </p:txBody>
      </p:sp>
    </p:spTree>
    <p:extLst>
      <p:ext uri="{BB962C8B-B14F-4D97-AF65-F5344CB8AC3E}">
        <p14:creationId xmlns:p14="http://schemas.microsoft.com/office/powerpoint/2010/main" val="2927822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550"/>
            <a:ext cx="8229600" cy="562074"/>
          </a:xfrm>
        </p:spPr>
        <p:txBody>
          <a:bodyPr>
            <a:normAutofit fontScale="90000"/>
          </a:bodyPr>
          <a:lstStyle/>
          <a:p>
            <a:r>
              <a:rPr lang="en-GB" dirty="0"/>
              <a:t>Choice and Control – “I’ve got my independence back, which has took a really long time”</a:t>
            </a:r>
          </a:p>
        </p:txBody>
      </p:sp>
      <p:sp>
        <p:nvSpPr>
          <p:cNvPr id="4" name="Slide Number Placeholder 3"/>
          <p:cNvSpPr>
            <a:spLocks noGrp="1"/>
          </p:cNvSpPr>
          <p:nvPr>
            <p:ph type="sldNum" sz="quarter" idx="12"/>
          </p:nvPr>
        </p:nvSpPr>
        <p:spPr/>
        <p:txBody>
          <a:bodyPr/>
          <a:lstStyle/>
          <a:p>
            <a:fld id="{5887E8FA-C4DA-4DCD-A8FC-D1AC57001F22}" type="slidenum">
              <a:rPr lang="en-GB" smtClean="0">
                <a:solidFill>
                  <a:prstClr val="black">
                    <a:tint val="75000"/>
                  </a:prstClr>
                </a:solidFill>
              </a:rPr>
              <a:pPr/>
              <a:t>9</a:t>
            </a:fld>
            <a:endParaRPr lang="en-GB">
              <a:solidFill>
                <a:prstClr val="black">
                  <a:tint val="75000"/>
                </a:prstClr>
              </a:solidFill>
            </a:endParaRPr>
          </a:p>
        </p:txBody>
      </p:sp>
      <p:pic>
        <p:nvPicPr>
          <p:cNvPr id="5" name="Picture 3">
            <a:extLst>
              <a:ext uri="{FF2B5EF4-FFF2-40B4-BE49-F238E27FC236}">
                <a16:creationId xmlns:a16="http://schemas.microsoft.com/office/drawing/2014/main" id="{559B5B6D-DF6F-4111-A1B1-B85CFAFA2F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881911"/>
            <a:ext cx="1304925"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peech Bubble: Rectangle 5">
            <a:extLst>
              <a:ext uri="{FF2B5EF4-FFF2-40B4-BE49-F238E27FC236}">
                <a16:creationId xmlns:a16="http://schemas.microsoft.com/office/drawing/2014/main" id="{655A470D-F4D3-4E00-ABD9-F9AFE2C086E9}"/>
              </a:ext>
            </a:extLst>
          </p:cNvPr>
          <p:cNvSpPr/>
          <p:nvPr/>
        </p:nvSpPr>
        <p:spPr>
          <a:xfrm>
            <a:off x="539552" y="2348880"/>
            <a:ext cx="7920880" cy="302433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dirty="0"/>
              <a:t>It's changed my life completely. From not feeling as though I'm in control, which I've been in control all my life. And for the last few years I've had no control. I have got to wait for somebody else. And I've got to sit. I can't have a shower when I want one… and [now I can] clean my whole body without any risk and nobody having to stand there and me wait for people coming.</a:t>
            </a:r>
            <a:endParaRPr lang="en-GB" sz="2600" dirty="0">
              <a:solidFill>
                <a:schemeClr val="tx1"/>
              </a:solidFill>
            </a:endParaRPr>
          </a:p>
        </p:txBody>
      </p:sp>
      <p:sp>
        <p:nvSpPr>
          <p:cNvPr id="3" name="TextBox 2">
            <a:extLst>
              <a:ext uri="{FF2B5EF4-FFF2-40B4-BE49-F238E27FC236}">
                <a16:creationId xmlns:a16="http://schemas.microsoft.com/office/drawing/2014/main" id="{154BCF77-BF78-4CE4-8813-50E28425465F}"/>
              </a:ext>
            </a:extLst>
          </p:cNvPr>
          <p:cNvSpPr txBox="1"/>
          <p:nvPr/>
        </p:nvSpPr>
        <p:spPr>
          <a:xfrm>
            <a:off x="1907704" y="5864806"/>
            <a:ext cx="2073003" cy="492443"/>
          </a:xfrm>
          <a:prstGeom prst="rect">
            <a:avLst/>
          </a:prstGeom>
          <a:noFill/>
        </p:spPr>
        <p:txBody>
          <a:bodyPr wrap="none" rtlCol="0">
            <a:spAutoFit/>
          </a:bodyPr>
          <a:lstStyle/>
          <a:p>
            <a:r>
              <a:rPr lang="en-GB" sz="2600" dirty="0"/>
              <a:t>Older Adult, 2</a:t>
            </a:r>
          </a:p>
        </p:txBody>
      </p:sp>
    </p:spTree>
    <p:extLst>
      <p:ext uri="{BB962C8B-B14F-4D97-AF65-F5344CB8AC3E}">
        <p14:creationId xmlns:p14="http://schemas.microsoft.com/office/powerpoint/2010/main" val="192089277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romotedContent xmlns="b839386e-b7d7-4cb6-bf9c-419cde42c50a">No</PromotedConten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6E080D0DCF3C4E99C893ED268B14BF" ma:contentTypeVersion="10" ma:contentTypeDescription="Create a new document." ma:contentTypeScope="" ma:versionID="f11f4d96fc220404f1791485bf254e05">
  <xsd:schema xmlns:xsd="http://www.w3.org/2001/XMLSchema" xmlns:xs="http://www.w3.org/2001/XMLSchema" xmlns:p="http://schemas.microsoft.com/office/2006/metadata/properties" xmlns:ns1="http://schemas.microsoft.com/sharepoint/v3" xmlns:ns2="b839386e-b7d7-4cb6-bf9c-419cde42c50a" xmlns:ns3="42c5cb06-730a-480c-b400-ad4d3b1d3e85" targetNamespace="http://schemas.microsoft.com/office/2006/metadata/properties" ma:root="true" ma:fieldsID="3968bf938c6574e25d53f15395399269" ns1:_="" ns2:_="" ns3:_="">
    <xsd:import namespace="http://schemas.microsoft.com/sharepoint/v3"/>
    <xsd:import namespace="b839386e-b7d7-4cb6-bf9c-419cde42c50a"/>
    <xsd:import namespace="42c5cb06-730a-480c-b400-ad4d3b1d3e85"/>
    <xsd:element name="properties">
      <xsd:complexType>
        <xsd:sequence>
          <xsd:element name="documentManagement">
            <xsd:complexType>
              <xsd:all>
                <xsd:element ref="ns1:PublishingStartDate" minOccurs="0"/>
                <xsd:element ref="ns1:PublishingExpirationDate" minOccurs="0"/>
                <xsd:element ref="ns2:PromotedContent"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39386e-b7d7-4cb6-bf9c-419cde42c50a" elementFormDefault="qualified">
    <xsd:import namespace="http://schemas.microsoft.com/office/2006/documentManagement/types"/>
    <xsd:import namespace="http://schemas.microsoft.com/office/infopath/2007/PartnerControls"/>
    <xsd:element name="PromotedContent" ma:index="10" nillable="true" ma:displayName="Promoted Content" ma:default="No" ma:format="Dropdown" ma:internalName="PromotedContent">
      <xsd:simpleType>
        <xsd:restriction base="dms:Choice">
          <xsd:enumeration value="No"/>
          <xsd:enumeration value="Yes"/>
        </xsd:restriction>
      </xsd:simpleType>
    </xsd:element>
  </xsd:schema>
  <xsd:schema xmlns:xsd="http://www.w3.org/2001/XMLSchema" xmlns:xs="http://www.w3.org/2001/XMLSchema" xmlns:dms="http://schemas.microsoft.com/office/2006/documentManagement/types" xmlns:pc="http://schemas.microsoft.com/office/infopath/2007/PartnerControls" targetNamespace="42c5cb06-730a-480c-b400-ad4d3b1d3e8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DCB9A4-7326-42B3-A842-775175D4B86A}">
  <ds:schemaRefs>
    <ds:schemaRef ds:uri="http://purl.org/dc/elements/1.1/"/>
    <ds:schemaRef ds:uri="http://schemas.microsoft.com/office/2006/metadata/properties"/>
    <ds:schemaRef ds:uri="http://schemas.microsoft.com/sharepoint/v3"/>
    <ds:schemaRef ds:uri="http://schemas.openxmlformats.org/package/2006/metadata/core-properties"/>
    <ds:schemaRef ds:uri="http://schemas.microsoft.com/office/2006/documentManagement/types"/>
    <ds:schemaRef ds:uri="http://schemas.microsoft.com/office/infopath/2007/PartnerControls"/>
    <ds:schemaRef ds:uri="42c5cb06-730a-480c-b400-ad4d3b1d3e85"/>
    <ds:schemaRef ds:uri="http://purl.org/dc/dcmitype/"/>
    <ds:schemaRef ds:uri="b839386e-b7d7-4cb6-bf9c-419cde42c50a"/>
    <ds:schemaRef ds:uri="http://www.w3.org/XML/1998/namespace"/>
    <ds:schemaRef ds:uri="http://purl.org/dc/terms/"/>
  </ds:schemaRefs>
</ds:datastoreItem>
</file>

<file path=customXml/itemProps2.xml><?xml version="1.0" encoding="utf-8"?>
<ds:datastoreItem xmlns:ds="http://schemas.openxmlformats.org/officeDocument/2006/customXml" ds:itemID="{A02CCDFA-1490-40D8-9DAA-895598F5FF6A}">
  <ds:schemaRefs>
    <ds:schemaRef ds:uri="http://schemas.microsoft.com/sharepoint/v3/contenttype/forms"/>
  </ds:schemaRefs>
</ds:datastoreItem>
</file>

<file path=customXml/itemProps3.xml><?xml version="1.0" encoding="utf-8"?>
<ds:datastoreItem xmlns:ds="http://schemas.openxmlformats.org/officeDocument/2006/customXml" ds:itemID="{9670CDDE-4E95-4093-9B42-827BF1681B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839386e-b7d7-4cb6-bf9c-419cde42c50a"/>
    <ds:schemaRef ds:uri="42c5cb06-730a-480c-b400-ad4d3b1d3e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8021</TotalTime>
  <Words>1009</Words>
  <Application>Microsoft Office PowerPoint</Application>
  <PresentationFormat>On-screen Show (4:3)</PresentationFormat>
  <Paragraphs>165</Paragraphs>
  <Slides>21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Arial</vt:lpstr>
      <vt:lpstr>Azo Sans Thin</vt:lpstr>
      <vt:lpstr>Calibri</vt:lpstr>
      <vt:lpstr>Times New Roman</vt:lpstr>
      <vt:lpstr>Wingdings</vt:lpstr>
      <vt:lpstr>Custom Design</vt:lpstr>
      <vt:lpstr>1_Office Theme</vt:lpstr>
      <vt:lpstr>1_Custom Design</vt:lpstr>
      <vt:lpstr>Using ASCOT to evaluate social care interventions  The BATH-OUT Studies  </vt:lpstr>
      <vt:lpstr>This presentation is independent research supported by the National Institute for Health and Care Research School for Social Care Research. The views expressed in this presentation are those of the authors and not necessarily those of the NHS, the National Institute for Health and Care Research or the Department of Health and Social Care </vt:lpstr>
      <vt:lpstr>About Me</vt:lpstr>
      <vt:lpstr>PowerPoint Presentation</vt:lpstr>
      <vt:lpstr>BATH-OUT Qualitative Study  The Power of ASCOT </vt:lpstr>
      <vt:lpstr>PowerPoint Presentation</vt:lpstr>
      <vt:lpstr>Feeling Safe – “I’m not frightened like I was”</vt:lpstr>
      <vt:lpstr>Feeling Clean – “I feel cleaner because I can have a really good shower”</vt:lpstr>
      <vt:lpstr>Choice and Control – “I’ve got my independence back, which has took a really long time”</vt:lpstr>
      <vt:lpstr>BATH-OUT-1 Feasibility Study </vt:lpstr>
      <vt:lpstr>About BATH-OUT-1</vt:lpstr>
      <vt:lpstr>BATH-OUT-1</vt:lpstr>
      <vt:lpstr>BATH-OUT-1 Results - ASCOT</vt:lpstr>
      <vt:lpstr>BATH-OUT-1 Extended Follow Up Study </vt:lpstr>
      <vt:lpstr>BATH-OUT-1 EFU Results - ASCOT</vt:lpstr>
      <vt:lpstr>PowerPoint Presentation</vt:lpstr>
      <vt:lpstr>PowerPoint Presentation</vt:lpstr>
      <vt:lpstr>BATH-OUT-2 Randomised Controlled Trial, Economic Evaluation and Process Evaluation </vt:lpstr>
      <vt:lpstr>RCT</vt:lpstr>
      <vt:lpstr>BATH-OUT-2</vt:lpstr>
      <vt:lpstr>  phillip.whitehead@newcastle.ac.uk  </vt:lpstr>
    </vt:vector>
  </TitlesOfParts>
  <Company>Newcastle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Pickard</dc:creator>
  <cp:lastModifiedBy>Elizabeth Woodward</cp:lastModifiedBy>
  <cp:revision>52</cp:revision>
  <cp:lastPrinted>2014-02-06T10:14:02Z</cp:lastPrinted>
  <dcterms:created xsi:type="dcterms:W3CDTF">2014-02-06T08:38:00Z</dcterms:created>
  <dcterms:modified xsi:type="dcterms:W3CDTF">2023-04-18T12:38:07Z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0x010100816E080D0DCF3C4E99C893ED268B14BF</vt:lpwstr>
  </property>
  <property fmtid="{D5CDD505-2E9C-101B-9397-08002B2CF9AE}" pid="3" name="Order">
    <vt:r8>19600</vt:r8>
  </property>
</Properties>
</file>