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5" r:id="rId4"/>
    <p:sldId id="276" r:id="rId5"/>
    <p:sldId id="277" r:id="rId6"/>
    <p:sldId id="273" r:id="rId7"/>
    <p:sldId id="274" r:id="rId8"/>
    <p:sldId id="279" r:id="rId9"/>
    <p:sldId id="281" r:id="rId10"/>
    <p:sldId id="280" r:id="rId11"/>
    <p:sldId id="282" r:id="rId12"/>
    <p:sldId id="283" r:id="rId13"/>
    <p:sldId id="284" r:id="rId14"/>
    <p:sldId id="285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akta Al-Naqdi " initials="AAN" lastIdx="7" clrIdx="0">
    <p:extLst>
      <p:ext uri="{19B8F6BF-5375-455C-9EA6-DF929625EA0E}">
        <p15:presenceInfo xmlns:p15="http://schemas.microsoft.com/office/powerpoint/2012/main" userId="Aakta Al-Naqdi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B9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5" autoAdjust="0"/>
    <p:restoredTop sz="75956" autoAdjust="0"/>
  </p:normalViewPr>
  <p:slideViewPr>
    <p:cSldViewPr snapToGrid="0">
      <p:cViewPr varScale="1">
        <p:scale>
          <a:sx n="87" d="100"/>
          <a:sy n="87" d="100"/>
        </p:scale>
        <p:origin x="1512" y="90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27C9D-438E-4CE2-B447-4A4386D262CE}" type="datetimeFigureOut">
              <a:rPr lang="en-GB" smtClean="0"/>
              <a:t>03/04/2023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5DD28-0577-4C92-B0A2-BB0CD7C387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91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5DD28-0577-4C92-B0A2-BB0CD7C3871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647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focus here is</a:t>
            </a:r>
            <a:r>
              <a:rPr lang="en-US" baseline="0" dirty="0"/>
              <a:t> </a:t>
            </a:r>
            <a:r>
              <a:rPr lang="en-US" b="1" baseline="0" dirty="0"/>
              <a:t>Aim 3. 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5DD28-0577-4C92-B0A2-BB0CD7C3871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99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5DD28-0577-4C92-B0A2-BB0CD7C3871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807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5DD28-0577-4C92-B0A2-BB0CD7C3871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010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5DD28-0577-4C92-B0A2-BB0CD7C3871C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147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5DD28-0577-4C92-B0A2-BB0CD7C3871C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967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5DD28-0577-4C92-B0A2-BB0CD7C3871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26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/>
              <a:t>ASCOT-</a:t>
            </a:r>
            <a:r>
              <a:rPr lang="en-US" sz="1400" b="1" dirty="0" err="1"/>
              <a:t>Carer</a:t>
            </a:r>
            <a:r>
              <a:rPr lang="en-US" sz="1400" b="1" baseline="0" dirty="0"/>
              <a:t> </a:t>
            </a:r>
            <a:r>
              <a:rPr lang="en-US" sz="1400" b="0" baseline="0" dirty="0"/>
              <a:t>=</a:t>
            </a:r>
            <a:r>
              <a:rPr lang="en-US" sz="1400" baseline="0" dirty="0"/>
              <a:t> Over half of sample reported unmet needs for all domains, apart from self-care and personal safety</a:t>
            </a:r>
          </a:p>
          <a:p>
            <a:r>
              <a:rPr lang="en-US" sz="1400" b="1" baseline="0" dirty="0"/>
              <a:t>ASCOT-Proxy (proxy proxy) </a:t>
            </a:r>
            <a:r>
              <a:rPr lang="en-US" sz="1400" baseline="0" dirty="0"/>
              <a:t>= over half of sample reported unmet needs for control, occupation, social. 20% for Dignity. </a:t>
            </a:r>
          </a:p>
          <a:p>
            <a:endParaRPr lang="en-US" sz="1400" baseline="0" dirty="0"/>
          </a:p>
          <a:p>
            <a:r>
              <a:rPr lang="en-US" sz="1400" baseline="0" dirty="0"/>
              <a:t>The % are lower for </a:t>
            </a:r>
            <a:r>
              <a:rPr lang="en-US" sz="1400" b="1" baseline="0" dirty="0"/>
              <a:t>ASCOT-Proxy (proxy person) </a:t>
            </a:r>
            <a:r>
              <a:rPr lang="en-US" sz="1400" baseline="0" dirty="0"/>
              <a:t>for these three domains, but still around or over half of sample. Plus higher % dignity.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5DD28-0577-4C92-B0A2-BB0CD7C3871C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8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F8D8-350C-4BCB-A618-B3FE89C053BA}" type="datetimeFigureOut">
              <a:rPr lang="en-GB" smtClean="0"/>
              <a:t>03/04/2023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940D-19EB-494A-A2C4-943250CF4B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64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F8D8-350C-4BCB-A618-B3FE89C053BA}" type="datetimeFigureOut">
              <a:rPr lang="en-GB" smtClean="0"/>
              <a:t>03/04/2023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940D-19EB-494A-A2C4-943250CF4B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47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F8D8-350C-4BCB-A618-B3FE89C053BA}" type="datetimeFigureOut">
              <a:rPr lang="en-GB" smtClean="0"/>
              <a:t>03/04/2023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940D-19EB-494A-A2C4-943250CF4B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08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F8D8-350C-4BCB-A618-B3FE89C053BA}" type="datetimeFigureOut">
              <a:rPr lang="en-GB" smtClean="0"/>
              <a:t>03/04/2023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940D-19EB-494A-A2C4-943250CF4B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61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F8D8-350C-4BCB-A618-B3FE89C053BA}" type="datetimeFigureOut">
              <a:rPr lang="en-GB" smtClean="0"/>
              <a:t>03/04/2023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940D-19EB-494A-A2C4-943250CF4B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35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F8D8-350C-4BCB-A618-B3FE89C053BA}" type="datetimeFigureOut">
              <a:rPr lang="en-GB" smtClean="0"/>
              <a:t>03/04/2023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940D-19EB-494A-A2C4-943250CF4B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72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F8D8-350C-4BCB-A618-B3FE89C053BA}" type="datetimeFigureOut">
              <a:rPr lang="en-GB" smtClean="0"/>
              <a:t>03/04/2023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940D-19EB-494A-A2C4-943250CF4B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79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F8D8-350C-4BCB-A618-B3FE89C053BA}" type="datetimeFigureOut">
              <a:rPr lang="en-GB" smtClean="0"/>
              <a:t>03/04/2023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940D-19EB-494A-A2C4-943250CF4B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54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F8D8-350C-4BCB-A618-B3FE89C053BA}" type="datetimeFigureOut">
              <a:rPr lang="en-GB" smtClean="0"/>
              <a:t>03/04/2023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940D-19EB-494A-A2C4-943250CF4B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96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F8D8-350C-4BCB-A618-B3FE89C053BA}" type="datetimeFigureOut">
              <a:rPr lang="en-GB" smtClean="0"/>
              <a:t>03/04/2023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940D-19EB-494A-A2C4-943250CF4B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82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F8D8-350C-4BCB-A618-B3FE89C053BA}" type="datetimeFigureOut">
              <a:rPr lang="en-GB" smtClean="0"/>
              <a:t>03/04/2023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940D-19EB-494A-A2C4-943250CF4B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18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9F8D8-350C-4BCB-A618-B3FE89C053BA}" type="datetimeFigureOut">
              <a:rPr lang="en-GB" smtClean="0"/>
              <a:t>03/04/2023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F940D-19EB-494A-A2C4-943250CF4B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5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sru.ac.uk/ascot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s.e.rand@kent.ac.uk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61" y="2020158"/>
            <a:ext cx="11260982" cy="1996118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+mn-lt"/>
              </a:rPr>
              <a:t>Understanding the </a:t>
            </a:r>
            <a:r>
              <a:rPr lang="en-US" sz="3200" b="1" dirty="0">
                <a:latin typeface="+mn-lt"/>
              </a:rPr>
              <a:t>social care-related quality of life of people with dementia </a:t>
            </a:r>
            <a:r>
              <a:rPr lang="en-US" sz="3200" b="1" dirty="0" smtClean="0">
                <a:latin typeface="+mn-lt"/>
              </a:rPr>
              <a:t>(unable to self-report) and </a:t>
            </a:r>
            <a:r>
              <a:rPr lang="en-US" sz="3200" b="1" dirty="0" err="1">
                <a:latin typeface="+mn-lt"/>
              </a:rPr>
              <a:t>carers</a:t>
            </a:r>
            <a:r>
              <a:rPr lang="en-US" sz="3200" b="1" dirty="0">
                <a:latin typeface="+mn-lt"/>
              </a:rPr>
              <a:t> in England</a:t>
            </a:r>
            <a:r>
              <a:rPr lang="en-US" sz="3400" b="1" dirty="0">
                <a:latin typeface="+mn-lt"/>
              </a:rPr>
              <a:t/>
            </a:r>
            <a:br>
              <a:rPr lang="en-US" sz="3400" b="1" dirty="0">
                <a:latin typeface="+mn-lt"/>
              </a:rPr>
            </a:br>
            <a:endParaRPr lang="en-GB" sz="2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61" y="4568332"/>
            <a:ext cx="10824407" cy="1855926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GB" sz="12000" dirty="0"/>
              <a:t>Stacey Rand</a:t>
            </a:r>
            <a:r>
              <a:rPr lang="en-GB" sz="12000" baseline="30000" dirty="0"/>
              <a:t>¹</a:t>
            </a:r>
            <a:r>
              <a:rPr lang="en-GB" sz="12000" dirty="0"/>
              <a:t>, Barbora Šilarová</a:t>
            </a:r>
            <a:r>
              <a:rPr lang="en-GB" sz="12000" baseline="30000" dirty="0"/>
              <a:t>¹</a:t>
            </a:r>
            <a:r>
              <a:rPr lang="en-GB" sz="12000" dirty="0"/>
              <a:t>, Ann-Marie Towers</a:t>
            </a:r>
            <a:r>
              <a:rPr lang="en-GB" sz="12000" baseline="30000" dirty="0"/>
              <a:t>²</a:t>
            </a:r>
            <a:r>
              <a:rPr lang="en-GB" sz="12000" dirty="0"/>
              <a:t> &amp; Karen Jones</a:t>
            </a:r>
            <a:r>
              <a:rPr lang="en-GB" sz="12000" baseline="30000" dirty="0"/>
              <a:t>¹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US" sz="12000" baseline="30000" dirty="0" smtClean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GB" sz="12000" baseline="300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GB" sz="8000" baseline="30000" dirty="0"/>
              <a:t>¹ </a:t>
            </a:r>
            <a:r>
              <a:rPr lang="en-GB" sz="8000" dirty="0"/>
              <a:t>Personal Social Services Research Unit (PSSRU), University of Kent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GB" sz="8000" baseline="30000" dirty="0"/>
              <a:t>² </a:t>
            </a:r>
            <a:r>
              <a:rPr lang="en-GB" sz="8000" dirty="0"/>
              <a:t>Centre for Health Services Research (CHSS), University of Kent</a:t>
            </a:r>
          </a:p>
          <a:p>
            <a:pPr algn="l"/>
            <a:endParaRPr lang="en-GB" sz="7200" dirty="0">
              <a:latin typeface="Garamond" panose="02020404030301010803" pitchFamily="18" charset="0"/>
            </a:endParaRPr>
          </a:p>
          <a:p>
            <a:pPr algn="l"/>
            <a:endParaRPr lang="en-GB" sz="7200" dirty="0">
              <a:latin typeface="Garamond" panose="02020404030301010803" pitchFamily="18" charset="0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09" y="105713"/>
            <a:ext cx="1538524" cy="9171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3449" y="357808"/>
            <a:ext cx="1423733" cy="6651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24A1616-FDCB-4B46-97BC-EFF0A47FD38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036" y="396380"/>
            <a:ext cx="2008250" cy="6024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511" y="414359"/>
            <a:ext cx="2670150" cy="47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441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449" y="589062"/>
            <a:ext cx="10515600" cy="578771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+mn-lt"/>
              </a:rPr>
              <a:t>Participants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65507" y="1613707"/>
            <a:ext cx="5715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Carers: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Average age of 62.4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75.7% female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94.6 % white/white British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47% provided ≥50 hrs of care per week</a:t>
            </a:r>
          </a:p>
          <a:p>
            <a:endParaRPr lang="en-GB" sz="2400" dirty="0"/>
          </a:p>
          <a:p>
            <a:r>
              <a:rPr lang="en-GB" sz="2400" b="1" dirty="0"/>
              <a:t>People with dementia: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Average age of 81.5 years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48.9% were parents of carer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41.5% were partners/spouses of carer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57.8% lived in same household as carer</a:t>
            </a:r>
          </a:p>
          <a:p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46448" y="1582930"/>
            <a:ext cx="5113175" cy="4401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600" b="1" dirty="0"/>
              <a:t>Inclusion criteria:</a:t>
            </a:r>
          </a:p>
          <a:p>
            <a:pPr>
              <a:spcAft>
                <a:spcPts val="1200"/>
              </a:spcAft>
            </a:pPr>
            <a:r>
              <a:rPr lang="en-GB" sz="2600" dirty="0"/>
              <a:t>A friend or family member of someone living with dementia, who: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600" dirty="0"/>
              <a:t>Lives at home (not in a nursing or residential care home)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600" dirty="0"/>
              <a:t>Uses at least one type of social care service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600" dirty="0"/>
              <a:t>Would not be able to answer a postal or online questionnaire, even with help.</a:t>
            </a:r>
          </a:p>
        </p:txBody>
      </p:sp>
    </p:spTree>
    <p:extLst>
      <p:ext uri="{BB962C8B-B14F-4D97-AF65-F5344CB8AC3E}">
        <p14:creationId xmlns:p14="http://schemas.microsoft.com/office/powerpoint/2010/main" val="1230993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Unmet Social Care Need </a:t>
            </a:r>
            <a:r>
              <a:rPr lang="en-US" sz="2700" dirty="0">
                <a:latin typeface="+mn-lt"/>
              </a:rPr>
              <a:t>(% of sample, </a:t>
            </a:r>
            <a:r>
              <a:rPr lang="en-US" sz="2700" i="1" dirty="0">
                <a:latin typeface="+mn-lt"/>
              </a:rPr>
              <a:t>n</a:t>
            </a:r>
            <a:r>
              <a:rPr lang="en-US" sz="2700" dirty="0">
                <a:latin typeface="+mn-lt"/>
              </a:rPr>
              <a:t>=313)</a:t>
            </a:r>
            <a:endParaRPr lang="en-GB" sz="2700" dirty="0">
              <a:latin typeface="+mn-lt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510384"/>
              </p:ext>
            </p:extLst>
          </p:nvPr>
        </p:nvGraphicFramePr>
        <p:xfrm>
          <a:off x="838200" y="1333500"/>
          <a:ext cx="10458450" cy="4668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1946064055"/>
                    </a:ext>
                  </a:extLst>
                </a:gridCol>
                <a:gridCol w="2025650">
                  <a:extLst>
                    <a:ext uri="{9D8B030D-6E8A-4147-A177-3AD203B41FA5}">
                      <a16:colId xmlns:a16="http://schemas.microsoft.com/office/drawing/2014/main" val="1694549275"/>
                    </a:ext>
                  </a:extLst>
                </a:gridCol>
                <a:gridCol w="2025650">
                  <a:extLst>
                    <a:ext uri="{9D8B030D-6E8A-4147-A177-3AD203B41FA5}">
                      <a16:colId xmlns:a16="http://schemas.microsoft.com/office/drawing/2014/main" val="2555962309"/>
                    </a:ext>
                  </a:extLst>
                </a:gridCol>
                <a:gridCol w="2025650">
                  <a:extLst>
                    <a:ext uri="{9D8B030D-6E8A-4147-A177-3AD203B41FA5}">
                      <a16:colId xmlns:a16="http://schemas.microsoft.com/office/drawing/2014/main" val="2081413695"/>
                    </a:ext>
                  </a:extLst>
                </a:gridCol>
              </a:tblGrid>
              <a:tr h="5566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ASCOT-</a:t>
                      </a:r>
                      <a:r>
                        <a:rPr lang="en-US" dirty="0" err="1"/>
                        <a:t>Carer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ASCOT-Proxy </a:t>
                      </a:r>
                    </a:p>
                    <a:p>
                      <a:r>
                        <a:rPr lang="en-US" b="0" i="1" dirty="0"/>
                        <a:t>proxy </a:t>
                      </a:r>
                      <a:r>
                        <a:rPr lang="en-US" b="0" i="1" dirty="0" err="1"/>
                        <a:t>proxy</a:t>
                      </a:r>
                      <a:r>
                        <a:rPr lang="en-US" b="0" i="1" dirty="0"/>
                        <a:t> </a:t>
                      </a:r>
                      <a:endParaRPr lang="en-GB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ASCOT-Proxy </a:t>
                      </a:r>
                    </a:p>
                    <a:p>
                      <a:r>
                        <a:rPr lang="en-US" b="0" i="1" dirty="0"/>
                        <a:t>proxy person</a:t>
                      </a:r>
                      <a:endParaRPr lang="en-GB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136505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 cleanliness and comfort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7497517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 cleanliness and comfort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5520452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Food and drink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2026205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Dignity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537047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 over daily life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574169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Occupation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653183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participation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621272"/>
                  </a:ext>
                </a:extLst>
              </a:tr>
              <a:tr h="398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 safety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9298461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Self-care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4356308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and space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499886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Feeling supported and encouraged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14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05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386066"/>
              </p:ext>
            </p:extLst>
          </p:nvPr>
        </p:nvGraphicFramePr>
        <p:xfrm>
          <a:off x="1003300" y="844153"/>
          <a:ext cx="979805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6450">
                  <a:extLst>
                    <a:ext uri="{9D8B030D-6E8A-4147-A177-3AD203B41FA5}">
                      <a16:colId xmlns:a16="http://schemas.microsoft.com/office/drawing/2014/main" val="3937973351"/>
                    </a:ext>
                  </a:extLst>
                </a:gridCol>
                <a:gridCol w="1609394">
                  <a:extLst>
                    <a:ext uri="{9D8B030D-6E8A-4147-A177-3AD203B41FA5}">
                      <a16:colId xmlns:a16="http://schemas.microsoft.com/office/drawing/2014/main" val="770554079"/>
                    </a:ext>
                  </a:extLst>
                </a:gridCol>
                <a:gridCol w="2067256">
                  <a:extLst>
                    <a:ext uri="{9D8B030D-6E8A-4147-A177-3AD203B41FA5}">
                      <a16:colId xmlns:a16="http://schemas.microsoft.com/office/drawing/2014/main" val="2320920151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5204570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 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 CI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value</a:t>
                      </a:r>
                      <a:endParaRPr lang="en-GB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2221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.039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-.005 to .083</a:t>
                      </a:r>
                      <a:endParaRPr lang="en-GB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.082</a:t>
                      </a:r>
                      <a:endParaRPr lang="en-GB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3898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Aged </a:t>
                      </a:r>
                      <a:r>
                        <a:rPr lang="en-GB" sz="2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 65 years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.019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-.025 to .063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.403</a:t>
                      </a:r>
                      <a:endParaRPr lang="en-GB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55148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Ethnicity: Black, Asian, multiple/mixed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-.072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-.155 to .011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.088</a:t>
                      </a:r>
                      <a:endParaRPr lang="en-GB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67317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Self-rated health: good or very 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.124***</a:t>
                      </a:r>
                      <a:endParaRPr lang="en-GB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.082 to .166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&lt;.001</a:t>
                      </a:r>
                      <a:endParaRPr lang="en-GB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0584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MDS CPS: severe impairment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-.057**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-.094 to -.019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.003</a:t>
                      </a:r>
                      <a:endParaRPr lang="en-GB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6057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Co-resident with care-recipient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-.059*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-.117 to -.001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.044</a:t>
                      </a:r>
                      <a:endParaRPr lang="en-GB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5821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 50 hrs care per week</a:t>
                      </a:r>
                      <a:endParaRPr lang="en-GB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-.069*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-.124 to -.013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.015</a:t>
                      </a:r>
                      <a:endParaRPr lang="en-GB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98681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Financial difficulty due to caring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-.094***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-.132 to -.056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&lt;.001</a:t>
                      </a:r>
                      <a:endParaRPr lang="en-GB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33069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Satisfied with services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.142***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.105 to .178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&lt;.001</a:t>
                      </a:r>
                      <a:endParaRPr lang="en-GB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9088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Survey completion by C-19 phase</a:t>
                      </a:r>
                      <a:endParaRPr lang="en-GB" sz="2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+mn-lt"/>
                        </a:rPr>
                        <a:t>-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+mn-lt"/>
                        </a:rPr>
                        <a:t>-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+mn-lt"/>
                        </a:rPr>
                        <a:t>Not Sig.</a:t>
                      </a:r>
                      <a:endParaRPr lang="en-GB" sz="2200" dirty="0">
                        <a:latin typeface="+mn-lt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014012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Survey online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-.021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-.073 to .032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.443</a:t>
                      </a:r>
                      <a:endParaRPr lang="en-GB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53416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.651***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.562 to .739</a:t>
                      </a:r>
                      <a:endParaRPr lang="en-GB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en-GB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&lt;.001</a:t>
                      </a:r>
                      <a:endParaRPr lang="en-GB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433846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3300" y="228600"/>
            <a:ext cx="426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/>
              <a:t>Results: ASCOT-Carer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3300" y="6211669"/>
            <a:ext cx="474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 &lt;.05, ; ** &lt;.01 *** &lt;.001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812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5075"/>
          </a:xfrm>
        </p:spPr>
        <p:txBody>
          <a:bodyPr/>
          <a:lstStyle/>
          <a:p>
            <a:r>
              <a:rPr lang="en-GB" dirty="0">
                <a:latin typeface="+mn-lt"/>
              </a:rPr>
              <a:t>Results: ASCOT-Proxy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351338"/>
          </a:xfrm>
        </p:spPr>
        <p:txBody>
          <a:bodyPr/>
          <a:lstStyle/>
          <a:p>
            <a:r>
              <a:rPr lang="en-US" b="1" dirty="0"/>
              <a:t>Proxy-Proxy rating</a:t>
            </a:r>
          </a:p>
          <a:p>
            <a:pPr lvl="1"/>
            <a:r>
              <a:rPr lang="en-US" dirty="0"/>
              <a:t>Suitability of home design; co-resident with </a:t>
            </a:r>
            <a:r>
              <a:rPr lang="en-US" dirty="0" err="1"/>
              <a:t>carer</a:t>
            </a:r>
            <a:r>
              <a:rPr lang="en-US" dirty="0"/>
              <a:t>; &gt;50 </a:t>
            </a:r>
            <a:r>
              <a:rPr lang="en-US" dirty="0" err="1"/>
              <a:t>hrs</a:t>
            </a:r>
            <a:r>
              <a:rPr lang="en-US" dirty="0"/>
              <a:t> unpaid care/week; hours of home care per week; use of day services or activities (+</a:t>
            </a:r>
            <a:r>
              <a:rPr lang="en-US" dirty="0" err="1"/>
              <a:t>ve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Severe cognitive impairment; regional tier system (Sept/Nov 2020) (-</a:t>
            </a:r>
            <a:r>
              <a:rPr lang="en-US" dirty="0" err="1"/>
              <a:t>ve</a:t>
            </a:r>
            <a:r>
              <a:rPr lang="en-US" dirty="0"/>
              <a:t>) </a:t>
            </a:r>
          </a:p>
          <a:p>
            <a:r>
              <a:rPr lang="en-US" b="1" dirty="0"/>
              <a:t>Proxy-person rating</a:t>
            </a:r>
          </a:p>
          <a:p>
            <a:pPr lvl="1"/>
            <a:r>
              <a:rPr lang="en-US" dirty="0"/>
              <a:t>Aged 65+; I/ADLs with difficulty; severe cognitive impairment; reintroducing tier system (Dec 2020); third national lockdown (Dec 2020 to March 2021); easing restrictions (March 2021 to study end) (-</a:t>
            </a:r>
            <a:r>
              <a:rPr lang="en-US" dirty="0" err="1"/>
              <a:t>ve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Paid and unpaid care intensity or type (Not Sig.)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425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0775"/>
          </a:xfrm>
        </p:spPr>
        <p:txBody>
          <a:bodyPr/>
          <a:lstStyle/>
          <a:p>
            <a:r>
              <a:rPr lang="en-US" dirty="0">
                <a:latin typeface="+mn-lt"/>
              </a:rPr>
              <a:t>Conclusions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6850"/>
            <a:ext cx="10059955" cy="47053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High % of unmet social care-related need, especially among </a:t>
            </a:r>
            <a:r>
              <a:rPr lang="en-US" dirty="0" err="1"/>
              <a:t>carers</a:t>
            </a:r>
            <a:endParaRPr lang="en-US" dirty="0"/>
          </a:p>
          <a:p>
            <a:r>
              <a:rPr lang="en-US" dirty="0"/>
              <a:t>Those </a:t>
            </a:r>
            <a:r>
              <a:rPr lang="en-US" dirty="0" err="1"/>
              <a:t>carers</a:t>
            </a:r>
            <a:r>
              <a:rPr lang="en-US" dirty="0"/>
              <a:t> at risk of poor social care-related </a:t>
            </a:r>
            <a:r>
              <a:rPr lang="en-US" dirty="0" err="1"/>
              <a:t>QoL</a:t>
            </a:r>
            <a:r>
              <a:rPr lang="en-GB" dirty="0"/>
              <a:t> are those with poor health, caring for ≥50 hrs/week, and experiencing financial difficulties due to caring </a:t>
            </a:r>
          </a:p>
          <a:p>
            <a:r>
              <a:rPr lang="en-US" dirty="0"/>
              <a:t>Satisfaction with care associated with better outcomes for </a:t>
            </a:r>
            <a:r>
              <a:rPr lang="en-US" dirty="0" err="1"/>
              <a:t>carers</a:t>
            </a:r>
            <a:endParaRPr lang="en-US" dirty="0"/>
          </a:p>
          <a:p>
            <a:pPr lvl="1"/>
            <a:r>
              <a:rPr lang="en-US" dirty="0"/>
              <a:t>‘Whole family approach’</a:t>
            </a:r>
          </a:p>
          <a:p>
            <a:pPr lvl="1"/>
            <a:r>
              <a:rPr lang="en-US" dirty="0"/>
              <a:t>‘Think </a:t>
            </a:r>
            <a:r>
              <a:rPr lang="en-US" dirty="0" err="1"/>
              <a:t>carer</a:t>
            </a:r>
            <a:r>
              <a:rPr lang="en-US" dirty="0"/>
              <a:t>’ </a:t>
            </a:r>
          </a:p>
          <a:p>
            <a:r>
              <a:rPr lang="en-US" dirty="0"/>
              <a:t>Impact of C-19 restrictions</a:t>
            </a:r>
          </a:p>
          <a:p>
            <a:pPr lvl="1"/>
            <a:r>
              <a:rPr lang="en-US" dirty="0"/>
              <a:t>No significant association with </a:t>
            </a:r>
            <a:r>
              <a:rPr lang="en-US" dirty="0" err="1"/>
              <a:t>carers’</a:t>
            </a:r>
            <a:r>
              <a:rPr lang="en-US" dirty="0"/>
              <a:t> QoL</a:t>
            </a:r>
          </a:p>
          <a:p>
            <a:pPr lvl="1"/>
            <a:r>
              <a:rPr lang="en-US" dirty="0"/>
              <a:t>Significant negative association with PLWDs’ QoL</a:t>
            </a:r>
          </a:p>
          <a:p>
            <a:pPr lvl="2"/>
            <a:r>
              <a:rPr lang="en-US" sz="2400" dirty="0"/>
              <a:t>At introduction of restrictions with a tier system (</a:t>
            </a:r>
            <a:r>
              <a:rPr lang="en-US" sz="2400" b="1" dirty="0"/>
              <a:t>proxy proxy</a:t>
            </a:r>
            <a:r>
              <a:rPr lang="en-US" sz="2400" dirty="0"/>
              <a:t>) </a:t>
            </a:r>
          </a:p>
          <a:p>
            <a:pPr lvl="2"/>
            <a:r>
              <a:rPr lang="en-US" sz="2400" dirty="0"/>
              <a:t>At latter stages from reintroduction of tier system through to study end (</a:t>
            </a:r>
            <a:r>
              <a:rPr lang="en-US" sz="2400" b="1" dirty="0"/>
              <a:t>proxy person</a:t>
            </a:r>
            <a:r>
              <a:rPr lang="en-US" sz="2400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52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4101958"/>
            <a:ext cx="11068050" cy="2413142"/>
          </a:xfrm>
        </p:spPr>
        <p:txBody>
          <a:bodyPr>
            <a:normAutofit lnSpcReduction="10000"/>
          </a:bodyPr>
          <a:lstStyle/>
          <a:p>
            <a:pPr algn="r"/>
            <a:r>
              <a:rPr lang="en-GB" b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</a:p>
          <a:p>
            <a:pPr algn="r"/>
            <a:r>
              <a:rPr lang="en-GB" sz="3500" dirty="0" smtClean="0">
                <a:solidFill>
                  <a:schemeClr val="tx1"/>
                </a:solidFill>
              </a:rPr>
              <a:t>Dr Stacey </a:t>
            </a:r>
            <a:r>
              <a:rPr lang="en-GB" sz="3500" dirty="0">
                <a:solidFill>
                  <a:schemeClr val="tx1"/>
                </a:solidFill>
              </a:rPr>
              <a:t>Rand, PSSRU, University of Kent</a:t>
            </a:r>
          </a:p>
          <a:p>
            <a:pPr algn="r"/>
            <a:r>
              <a:rPr lang="en-GB" sz="3000" b="1" dirty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en-GB" sz="2600" dirty="0">
                <a:solidFill>
                  <a:schemeClr val="tx1"/>
                </a:solidFill>
              </a:rPr>
              <a:t>Email: </a:t>
            </a:r>
            <a:r>
              <a:rPr lang="en-GB" sz="2600" dirty="0">
                <a:solidFill>
                  <a:schemeClr val="tx1"/>
                </a:solidFill>
                <a:hlinkClick r:id="rId2"/>
              </a:rPr>
              <a:t>s.e.rand@kent.ac.uk</a:t>
            </a:r>
            <a:endParaRPr lang="en-GB" sz="2600" dirty="0">
              <a:solidFill>
                <a:schemeClr val="tx1"/>
              </a:solidFill>
            </a:endParaRPr>
          </a:p>
          <a:p>
            <a:pPr algn="r"/>
            <a:r>
              <a:rPr lang="en-GB" sz="2600" dirty="0">
                <a:solidFill>
                  <a:schemeClr val="tx1"/>
                </a:solidFill>
              </a:rPr>
              <a:t>Website: </a:t>
            </a:r>
            <a:r>
              <a:rPr lang="en-GB" sz="2600" dirty="0">
                <a:solidFill>
                  <a:schemeClr val="tx1"/>
                </a:solidFill>
                <a:hlinkClick r:id="rId3"/>
              </a:rPr>
              <a:t>www.pssru.ac.uk/ascot</a:t>
            </a:r>
            <a:r>
              <a:rPr lang="en-GB" sz="2600" dirty="0">
                <a:solidFill>
                  <a:schemeClr val="tx1"/>
                </a:solidFill>
              </a:rPr>
              <a:t>  </a:t>
            </a:r>
          </a:p>
          <a:p>
            <a:endParaRPr lang="en-GB" dirty="0"/>
          </a:p>
        </p:txBody>
      </p:sp>
      <p:sp>
        <p:nvSpPr>
          <p:cNvPr id="5" name="AutoShape 2" descr="10 Days of Twitter #YSJ10DoT - Technology Enhanced Learning"/>
          <p:cNvSpPr>
            <a:spLocks noChangeAspect="1" noChangeArrowheads="1"/>
          </p:cNvSpPr>
          <p:nvPr/>
        </p:nvSpPr>
        <p:spPr bwMode="auto">
          <a:xfrm>
            <a:off x="155575" y="-822325"/>
            <a:ext cx="21145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509" y="105713"/>
            <a:ext cx="1538524" cy="9171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3449" y="357808"/>
            <a:ext cx="1423733" cy="6651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24A1616-FDCB-4B46-97BC-EFF0A47FD38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036" y="396380"/>
            <a:ext cx="2008250" cy="6024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511" y="414359"/>
            <a:ext cx="2670150" cy="47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05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1753"/>
            <a:ext cx="10515600" cy="2279638"/>
          </a:xfrm>
        </p:spPr>
        <p:txBody>
          <a:bodyPr/>
          <a:lstStyle/>
          <a:p>
            <a:pPr marL="0" indent="0" algn="just">
              <a:buNone/>
            </a:pPr>
            <a:r>
              <a:rPr lang="en-GB" sz="2400" dirty="0">
                <a:latin typeface="Calibri "/>
              </a:rPr>
              <a:t>This presentation presents independent research funded by the NIHR under its Research for Patient Benefit (</a:t>
            </a:r>
            <a:r>
              <a:rPr lang="en-GB" sz="2400" dirty="0" err="1">
                <a:latin typeface="Calibri "/>
              </a:rPr>
              <a:t>RfPB</a:t>
            </a:r>
            <a:r>
              <a:rPr lang="en-GB" sz="2400" dirty="0">
                <a:latin typeface="Calibri "/>
              </a:rPr>
              <a:t>) Programme (Grant Reference: NIHR200058). </a:t>
            </a:r>
            <a:r>
              <a:rPr lang="en-GB" sz="2400" dirty="0" smtClean="0">
                <a:latin typeface="Calibri "/>
              </a:rPr>
              <a:t>The </a:t>
            </a:r>
            <a:r>
              <a:rPr lang="en-GB" sz="2400" dirty="0">
                <a:latin typeface="Calibri "/>
              </a:rPr>
              <a:t>views expressed are those of the author(s) and not necessarily those of the NIHR or the Department of Health and Social Care.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511" y="414359"/>
            <a:ext cx="2670150" cy="47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247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7449"/>
          </a:xfrm>
        </p:spPr>
        <p:txBody>
          <a:bodyPr/>
          <a:lstStyle/>
          <a:p>
            <a:r>
              <a:rPr lang="en-US" dirty="0">
                <a:latin typeface="+mn-lt"/>
              </a:rPr>
              <a:t>Background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31234"/>
            <a:ext cx="10806405" cy="4969565"/>
          </a:xfrm>
        </p:spPr>
        <p:txBody>
          <a:bodyPr>
            <a:normAutofit/>
          </a:bodyPr>
          <a:lstStyle/>
          <a:p>
            <a:r>
              <a:rPr lang="en-US" dirty="0"/>
              <a:t>Over 767,000 people living with dementia in England and Wales</a:t>
            </a:r>
          </a:p>
          <a:p>
            <a:pPr lvl="1"/>
            <a:r>
              <a:rPr lang="en-US" dirty="0"/>
              <a:t>The majority </a:t>
            </a:r>
            <a:r>
              <a:rPr lang="en-US" dirty="0" smtClean="0"/>
              <a:t>(approx. two </a:t>
            </a:r>
            <a:r>
              <a:rPr lang="en-US" dirty="0"/>
              <a:t>thirds) live in their own home. </a:t>
            </a:r>
          </a:p>
          <a:p>
            <a:r>
              <a:rPr lang="en-US" dirty="0"/>
              <a:t>Community-based social care is designed to maintain independence and </a:t>
            </a:r>
            <a:r>
              <a:rPr lang="en-US" dirty="0" err="1"/>
              <a:t>QoL</a:t>
            </a:r>
            <a:r>
              <a:rPr lang="en-US" dirty="0"/>
              <a:t> of people living with dementia and </a:t>
            </a:r>
            <a:r>
              <a:rPr lang="en-US" dirty="0" err="1" smtClean="0"/>
              <a:t>carers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Dual focus of Care Act on people with support needs &amp; their unpaid </a:t>
            </a:r>
            <a:r>
              <a:rPr lang="en-US" dirty="0" err="1" smtClean="0"/>
              <a:t>carers</a:t>
            </a:r>
            <a:endParaRPr lang="en-US" dirty="0"/>
          </a:p>
          <a:p>
            <a:r>
              <a:rPr lang="en-US" dirty="0"/>
              <a:t>However, </a:t>
            </a:r>
            <a:r>
              <a:rPr lang="en-US" dirty="0" smtClean="0"/>
              <a:t>people living with dementia </a:t>
            </a:r>
            <a:r>
              <a:rPr lang="en-US" dirty="0"/>
              <a:t>are often overlooked in social care research. </a:t>
            </a:r>
          </a:p>
          <a:p>
            <a:pPr lvl="1"/>
            <a:r>
              <a:rPr lang="en-US" dirty="0"/>
              <a:t>E.g., Adult Social Care Survey in England (ASCS) – exclusion of people unlikely to be able to self-report from sample. </a:t>
            </a:r>
            <a:endParaRPr lang="en-US" sz="2200" dirty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98174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959"/>
            <a:ext cx="10515600" cy="84744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Aims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7192"/>
            <a:ext cx="10725150" cy="43757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u="sng" dirty="0">
                <a:solidFill>
                  <a:srgbClr val="002060"/>
                </a:solidFill>
              </a:rPr>
              <a:t>M</a:t>
            </a:r>
            <a:r>
              <a:rPr lang="en-GB" sz="2400" b="1" dirty="0">
                <a:solidFill>
                  <a:srgbClr val="002060"/>
                </a:solidFill>
              </a:rPr>
              <a:t>easuring the </a:t>
            </a:r>
            <a:r>
              <a:rPr lang="en-GB" sz="2400" b="1" u="sng" dirty="0">
                <a:solidFill>
                  <a:srgbClr val="002060"/>
                </a:solidFill>
              </a:rPr>
              <a:t>o</a:t>
            </a:r>
            <a:r>
              <a:rPr lang="en-GB" sz="2400" b="1" dirty="0">
                <a:solidFill>
                  <a:srgbClr val="002060"/>
                </a:solidFill>
              </a:rPr>
              <a:t>utcomes of </a:t>
            </a:r>
            <a:r>
              <a:rPr lang="en-GB" sz="2400" b="1" u="sng" dirty="0">
                <a:solidFill>
                  <a:srgbClr val="002060"/>
                </a:solidFill>
              </a:rPr>
              <a:t>pe</a:t>
            </a:r>
            <a:r>
              <a:rPr lang="en-GB" sz="2400" b="1" dirty="0">
                <a:solidFill>
                  <a:srgbClr val="002060"/>
                </a:solidFill>
              </a:rPr>
              <a:t>ople with </a:t>
            </a:r>
            <a:r>
              <a:rPr lang="en-GB" sz="2400" b="1" u="sng" dirty="0">
                <a:solidFill>
                  <a:srgbClr val="002060"/>
                </a:solidFill>
              </a:rPr>
              <a:t>d</a:t>
            </a:r>
            <a:r>
              <a:rPr lang="en-GB" sz="2400" b="1" dirty="0">
                <a:solidFill>
                  <a:srgbClr val="002060"/>
                </a:solidFill>
              </a:rPr>
              <a:t>ementia who are unable to self-report and their carers (MOPED</a:t>
            </a:r>
            <a:r>
              <a:rPr lang="en-GB" sz="2400" b="1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endParaRPr lang="en-US" sz="26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To </a:t>
            </a:r>
            <a:r>
              <a:rPr lang="en-US" sz="2600" dirty="0"/>
              <a:t>establish the feasibility, construct validity and reliability of </a:t>
            </a:r>
            <a:r>
              <a:rPr lang="en-US" sz="2600" b="1" dirty="0"/>
              <a:t>ASCOT-Proxy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To </a:t>
            </a:r>
            <a:r>
              <a:rPr lang="en-US" sz="2600" dirty="0"/>
              <a:t>establish the feasibility, construct validity and reliability of </a:t>
            </a:r>
            <a:r>
              <a:rPr lang="en-US" sz="2600" b="1" dirty="0"/>
              <a:t>ASCOT-</a:t>
            </a:r>
            <a:r>
              <a:rPr lang="en-US" sz="2600" b="1" dirty="0" err="1"/>
              <a:t>Carer</a:t>
            </a:r>
            <a:r>
              <a:rPr lang="en-US" sz="2600" b="1" dirty="0"/>
              <a:t> </a:t>
            </a:r>
          </a:p>
          <a:p>
            <a:pPr lvl="2"/>
            <a:r>
              <a:rPr lang="en-US" sz="2400" dirty="0"/>
              <a:t>Previously validated in a heterogeneous sample of adult </a:t>
            </a:r>
            <a:r>
              <a:rPr lang="en-US" sz="2400" dirty="0" err="1"/>
              <a:t>carers</a:t>
            </a:r>
            <a:r>
              <a:rPr lang="en-US" sz="2400" dirty="0"/>
              <a:t> in England (Rand et al, 2015) and identified as a suitable instrument </a:t>
            </a:r>
            <a:r>
              <a:rPr lang="en-US" sz="2400" i="1" dirty="0"/>
              <a:t>by </a:t>
            </a:r>
            <a:r>
              <a:rPr lang="en-US" sz="2400" i="1" dirty="0" err="1"/>
              <a:t>carers</a:t>
            </a:r>
            <a:r>
              <a:rPr lang="en-US" sz="2400" i="1" dirty="0"/>
              <a:t> of people with dementia </a:t>
            </a:r>
            <a:r>
              <a:rPr lang="en-US" sz="2400" dirty="0"/>
              <a:t>(Gridley et al, 2019)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To determine the factors associated with the social care-related quality of life of people with dementia (</a:t>
            </a:r>
            <a:r>
              <a:rPr lang="en-US" sz="2600" b="1" dirty="0"/>
              <a:t>ASCOT-Proxy, </a:t>
            </a:r>
            <a:r>
              <a:rPr lang="en-US" sz="2600" dirty="0"/>
              <a:t>proxy-reported) and their </a:t>
            </a:r>
            <a:r>
              <a:rPr lang="en-US" sz="2600" dirty="0" err="1"/>
              <a:t>carers</a:t>
            </a:r>
            <a:r>
              <a:rPr lang="en-US" sz="2600" dirty="0"/>
              <a:t> (</a:t>
            </a:r>
            <a:r>
              <a:rPr lang="en-US" sz="2600" b="1" dirty="0"/>
              <a:t>ASCOT-</a:t>
            </a:r>
            <a:r>
              <a:rPr lang="en-US" sz="2600" b="1" dirty="0" err="1"/>
              <a:t>Carer</a:t>
            </a:r>
            <a:r>
              <a:rPr lang="en-US" sz="2600" b="1" dirty="0"/>
              <a:t>, </a:t>
            </a:r>
            <a:r>
              <a:rPr lang="en-US" sz="2600" dirty="0"/>
              <a:t>self-reported) 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3356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12725"/>
            <a:ext cx="10515600" cy="847449"/>
          </a:xfrm>
        </p:spPr>
        <p:txBody>
          <a:bodyPr/>
          <a:lstStyle/>
          <a:p>
            <a:r>
              <a:rPr lang="en-US" dirty="0">
                <a:latin typeface="+mn-lt"/>
              </a:rPr>
              <a:t>Methods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492" y="1288774"/>
            <a:ext cx="11230558" cy="4969565"/>
          </a:xfrm>
        </p:spPr>
        <p:txBody>
          <a:bodyPr>
            <a:noAutofit/>
          </a:bodyPr>
          <a:lstStyle/>
          <a:p>
            <a:pPr lvl="1"/>
            <a:r>
              <a:rPr lang="en-US" sz="2800" dirty="0"/>
              <a:t>A survey of </a:t>
            </a:r>
            <a:r>
              <a:rPr lang="en-US" sz="2800" dirty="0" err="1"/>
              <a:t>carers</a:t>
            </a:r>
            <a:r>
              <a:rPr lang="en-US" sz="2800" dirty="0"/>
              <a:t> of people living with dementia in England </a:t>
            </a:r>
          </a:p>
          <a:p>
            <a:pPr lvl="1"/>
            <a:r>
              <a:rPr lang="en-US" sz="2800" dirty="0"/>
              <a:t>Online or postal questionnaire </a:t>
            </a:r>
          </a:p>
          <a:p>
            <a:pPr lvl="2"/>
            <a:r>
              <a:rPr lang="en-US" sz="2600" dirty="0"/>
              <a:t>Individual characteristics </a:t>
            </a:r>
          </a:p>
          <a:p>
            <a:pPr lvl="3"/>
            <a:r>
              <a:rPr lang="en-US" sz="2400" b="1" dirty="0" err="1"/>
              <a:t>Carer</a:t>
            </a:r>
            <a:r>
              <a:rPr lang="en-US" sz="2400" b="1" dirty="0"/>
              <a:t>: </a:t>
            </a:r>
            <a:r>
              <a:rPr lang="en-US" sz="2400" dirty="0"/>
              <a:t>age, gender, ethnicity, overall health</a:t>
            </a:r>
          </a:p>
          <a:p>
            <a:pPr lvl="3"/>
            <a:r>
              <a:rPr lang="en-US" sz="2400" b="1" dirty="0"/>
              <a:t>Care-recipient: </a:t>
            </a:r>
            <a:r>
              <a:rPr lang="en-US" sz="2400" dirty="0"/>
              <a:t>age, overall health, I/ADLs, cognitive status</a:t>
            </a:r>
          </a:p>
          <a:p>
            <a:pPr lvl="2"/>
            <a:r>
              <a:rPr lang="en-US" sz="2600" dirty="0"/>
              <a:t>Caregiving situation: hours of care per week, co-residence, and self-reported financial impact of caring </a:t>
            </a:r>
          </a:p>
          <a:p>
            <a:pPr lvl="2"/>
            <a:r>
              <a:rPr lang="en-US" sz="2600" dirty="0"/>
              <a:t>Type, intensity and satisfaction with community-based care services</a:t>
            </a:r>
          </a:p>
          <a:p>
            <a:pPr lvl="2"/>
            <a:r>
              <a:rPr lang="en-US" sz="2600" dirty="0"/>
              <a:t>Outcome measures </a:t>
            </a:r>
          </a:p>
          <a:p>
            <a:pPr lvl="3"/>
            <a:r>
              <a:rPr lang="en-US" sz="2200" b="1" dirty="0"/>
              <a:t>Self-report: </a:t>
            </a:r>
            <a:r>
              <a:rPr lang="en-US" sz="2200" dirty="0"/>
              <a:t>ASCOT-</a:t>
            </a:r>
            <a:r>
              <a:rPr lang="en-US" sz="2200" dirty="0" err="1"/>
              <a:t>Carer</a:t>
            </a:r>
            <a:r>
              <a:rPr lang="en-US" sz="2200" dirty="0"/>
              <a:t>, EQ-5D, C-DEMQOL, CES</a:t>
            </a:r>
          </a:p>
          <a:p>
            <a:pPr lvl="3"/>
            <a:r>
              <a:rPr lang="en-US" sz="2200" b="1" dirty="0"/>
              <a:t>Proxy-report: </a:t>
            </a:r>
            <a:r>
              <a:rPr lang="en-US" sz="2200" dirty="0"/>
              <a:t>ASCOT-Proxy, EQ-5D-Proxy, DEMQOL-Proxy</a:t>
            </a:r>
          </a:p>
        </p:txBody>
      </p:sp>
    </p:spTree>
    <p:extLst>
      <p:ext uri="{BB962C8B-B14F-4D97-AF65-F5344CB8AC3E}">
        <p14:creationId xmlns:p14="http://schemas.microsoft.com/office/powerpoint/2010/main" val="3958489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027" y="249442"/>
            <a:ext cx="10756641" cy="804914"/>
          </a:xfrm>
        </p:spPr>
        <p:txBody>
          <a:bodyPr/>
          <a:lstStyle/>
          <a:p>
            <a:r>
              <a:rPr lang="en-GB" b="1" dirty="0">
                <a:latin typeface="+mn-lt"/>
              </a:rPr>
              <a:t>ASCOT-Proxy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58" y="1170040"/>
            <a:ext cx="5574890" cy="5006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153" y="1330102"/>
            <a:ext cx="1366611" cy="12897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8900" y="1376467"/>
            <a:ext cx="1064179" cy="1152000"/>
          </a:xfrm>
          <a:prstGeom prst="rect">
            <a:avLst/>
          </a:prstGeom>
        </p:spPr>
      </p:pic>
      <p:sp>
        <p:nvSpPr>
          <p:cNvPr id="7" name="AutoShape 2" descr="Grunge black safety first stamp ⬇ Vector Image by © thaneeh.gmail.com |  Vector Stock 113981864"/>
          <p:cNvSpPr>
            <a:spLocks noChangeAspect="1" noChangeArrowheads="1"/>
          </p:cNvSpPr>
          <p:nvPr/>
        </p:nvSpPr>
        <p:spPr bwMode="auto">
          <a:xfrm>
            <a:off x="155575" y="-884238"/>
            <a:ext cx="184785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4" descr="Grunge black safety first stamp ⬇ Vector Image by © thaneeh.gmail.com |  Vector Stock 113981864"/>
          <p:cNvSpPr>
            <a:spLocks noChangeAspect="1" noChangeArrowheads="1"/>
          </p:cNvSpPr>
          <p:nvPr/>
        </p:nvSpPr>
        <p:spPr bwMode="auto">
          <a:xfrm>
            <a:off x="7839484" y="4115465"/>
            <a:ext cx="184785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0735" y="1205490"/>
            <a:ext cx="1471663" cy="13608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70975" y="1225409"/>
            <a:ext cx="1688204" cy="13635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19" y="3820300"/>
            <a:ext cx="1152000" cy="1152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25487" y="3887390"/>
            <a:ext cx="1152000" cy="1152000"/>
          </a:xfrm>
          <a:prstGeom prst="rect">
            <a:avLst/>
          </a:prstGeom>
        </p:spPr>
      </p:pic>
      <p:sp>
        <p:nvSpPr>
          <p:cNvPr id="15" name="AutoShape 8" descr="Hobbies Vector Icon Hobbies Editable Stroke Hobbies Linear Symbol For Use  On Web And Mobile Apps Logo Print Media Thin Line Illustration Vector  Isolated Outline Drawing Stock Illustration - Download Image Now -"/>
          <p:cNvSpPr>
            <a:spLocks noChangeAspect="1" noChangeArrowheads="1"/>
          </p:cNvSpPr>
          <p:nvPr/>
        </p:nvSpPr>
        <p:spPr bwMode="auto">
          <a:xfrm>
            <a:off x="155575" y="-8223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90735" y="3820300"/>
            <a:ext cx="1267200" cy="1152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997" y="3887390"/>
            <a:ext cx="1244160" cy="11520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21138" y="2644425"/>
            <a:ext cx="23328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Personal cleanliness </a:t>
            </a:r>
          </a:p>
          <a:p>
            <a:pPr algn="ctr"/>
            <a:r>
              <a:rPr lang="en-GB" sz="2000" dirty="0"/>
              <a:t>and comfort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85147" y="2734894"/>
            <a:ext cx="17472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Food and drink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814040" y="2734894"/>
            <a:ext cx="18250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Personal safety</a:t>
            </a:r>
            <a:r>
              <a:rPr lang="en-GB" sz="2000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312925" y="2644425"/>
            <a:ext cx="2604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Clean and comfortable </a:t>
            </a:r>
          </a:p>
          <a:p>
            <a:pPr algn="ctr"/>
            <a:r>
              <a:rPr lang="en-GB" sz="2000" dirty="0"/>
              <a:t>home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0449" y="4979365"/>
            <a:ext cx="247381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latin typeface="Garamond" panose="02020404030301010803" pitchFamily="18" charset="0"/>
            </a:endParaRPr>
          </a:p>
          <a:p>
            <a:pPr algn="ctr"/>
            <a:r>
              <a:rPr lang="en-GB" sz="2000" dirty="0"/>
              <a:t>Social participation </a:t>
            </a:r>
          </a:p>
          <a:p>
            <a:pPr algn="ctr"/>
            <a:r>
              <a:rPr lang="en-GB" sz="2000" dirty="0"/>
              <a:t>and involvement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99656" y="5238844"/>
            <a:ext cx="24027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Control over daily life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710862" y="5073832"/>
            <a:ext cx="219054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Occupation</a:t>
            </a:r>
          </a:p>
          <a:p>
            <a:pPr algn="ctr"/>
            <a:endParaRPr lang="en-GB" sz="1600" dirty="0">
              <a:latin typeface="Garamond" panose="02020404030301010803" pitchFamily="18" charset="0"/>
            </a:endParaRPr>
          </a:p>
          <a:p>
            <a:pPr algn="ctr"/>
            <a:r>
              <a:rPr lang="en-GB" sz="1600" i="1" dirty="0"/>
              <a:t>Doing things that I value and enjoy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189319" y="5238844"/>
            <a:ext cx="9300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Dignity</a:t>
            </a:r>
          </a:p>
        </p:txBody>
      </p:sp>
    </p:spTree>
    <p:extLst>
      <p:ext uri="{BB962C8B-B14F-4D97-AF65-F5344CB8AC3E}">
        <p14:creationId xmlns:p14="http://schemas.microsoft.com/office/powerpoint/2010/main" val="196746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484" y="161035"/>
            <a:ext cx="7942882" cy="65740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8318092" y="4165163"/>
            <a:ext cx="244823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5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Ideal state</a:t>
            </a:r>
          </a:p>
          <a:p>
            <a:endParaRPr lang="en-GB" sz="225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5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needs</a:t>
            </a:r>
          </a:p>
          <a:p>
            <a:endParaRPr lang="en-GB" sz="225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5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needs</a:t>
            </a:r>
          </a:p>
          <a:p>
            <a:endParaRPr lang="en-GB" sz="225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5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High-level needs</a:t>
            </a:r>
          </a:p>
        </p:txBody>
      </p:sp>
    </p:spTree>
    <p:extLst>
      <p:ext uri="{BB962C8B-B14F-4D97-AF65-F5344CB8AC3E}">
        <p14:creationId xmlns:p14="http://schemas.microsoft.com/office/powerpoint/2010/main" val="2391217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3458" y="1170040"/>
            <a:ext cx="5574890" cy="5006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/>
          </a:p>
          <a:p>
            <a:endParaRPr lang="en-GB" dirty="0"/>
          </a:p>
        </p:txBody>
      </p:sp>
      <p:sp>
        <p:nvSpPr>
          <p:cNvPr id="5" name="AutoShape 2" descr="Grunge black safety first stamp ⬇ Vector Image by © thaneeh.gmail.com |  Vector Stock 113981864"/>
          <p:cNvSpPr>
            <a:spLocks noChangeAspect="1" noChangeArrowheads="1"/>
          </p:cNvSpPr>
          <p:nvPr/>
        </p:nvSpPr>
        <p:spPr bwMode="auto">
          <a:xfrm>
            <a:off x="155575" y="-884238"/>
            <a:ext cx="184785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7795" y="1083473"/>
            <a:ext cx="1443352" cy="13346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976" y="1120936"/>
            <a:ext cx="1152000" cy="115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3135" y="1135381"/>
            <a:ext cx="1152000" cy="1152000"/>
          </a:xfrm>
          <a:prstGeom prst="rect">
            <a:avLst/>
          </a:prstGeom>
        </p:spPr>
      </p:pic>
      <p:sp>
        <p:nvSpPr>
          <p:cNvPr id="9" name="AutoShape 8" descr="Hobbies Vector Icon Hobbies Editable Stroke Hobbies Linear Symbol For Use  On Web And Mobile Apps Logo Print Media Thin Line Illustration Vector  Isolated Outline Drawing Stock Illustration - Download Image Now -"/>
          <p:cNvSpPr>
            <a:spLocks noChangeAspect="1" noChangeArrowheads="1"/>
          </p:cNvSpPr>
          <p:nvPr/>
        </p:nvSpPr>
        <p:spPr bwMode="auto">
          <a:xfrm>
            <a:off x="155575" y="-8223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7517" y="1110390"/>
            <a:ext cx="1267200" cy="115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975" y="3711278"/>
            <a:ext cx="1244160" cy="1152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09635" y="2448303"/>
            <a:ext cx="23502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R</a:t>
            </a:r>
            <a:r>
              <a:rPr lang="en-GB" sz="2000" dirty="0" smtClean="0"/>
              <a:t>elationships with family and friends</a:t>
            </a:r>
            <a:endParaRPr lang="en-GB" sz="2000" dirty="0"/>
          </a:p>
        </p:txBody>
      </p:sp>
      <p:sp>
        <p:nvSpPr>
          <p:cNvPr id="14" name="Rectangle 13"/>
          <p:cNvSpPr/>
          <p:nvPr/>
        </p:nvSpPr>
        <p:spPr>
          <a:xfrm>
            <a:off x="3424067" y="2442739"/>
            <a:ext cx="24027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Control over daily life</a:t>
            </a:r>
          </a:p>
          <a:p>
            <a:pPr algn="ctr"/>
            <a:endParaRPr lang="en-GB" sz="2000" dirty="0">
              <a:latin typeface="Garamond" panose="020204040303010108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10087" y="4922215"/>
            <a:ext cx="21209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Feeling supported </a:t>
            </a:r>
          </a:p>
          <a:p>
            <a:pPr algn="ctr"/>
            <a:r>
              <a:rPr lang="en-US" sz="2000" dirty="0"/>
              <a:t>and encouraged</a:t>
            </a:r>
            <a:endParaRPr lang="en-GB" sz="2000" dirty="0"/>
          </a:p>
        </p:txBody>
      </p:sp>
      <p:sp>
        <p:nvSpPr>
          <p:cNvPr id="17" name="Rectangle 16"/>
          <p:cNvSpPr/>
          <p:nvPr/>
        </p:nvSpPr>
        <p:spPr>
          <a:xfrm>
            <a:off x="4525635" y="4985647"/>
            <a:ext cx="212555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Self-care</a:t>
            </a:r>
            <a:endParaRPr lang="en-US" sz="1400" dirty="0"/>
          </a:p>
          <a:p>
            <a:pPr algn="ctr"/>
            <a:r>
              <a:rPr lang="en-US" sz="1600" dirty="0" smtClean="0"/>
              <a:t>(Eating well, sleep</a:t>
            </a:r>
            <a:r>
              <a:rPr lang="en-US" sz="1600" dirty="0"/>
              <a:t>, medical </a:t>
            </a:r>
            <a:r>
              <a:rPr lang="en-US" sz="1600" dirty="0" smtClean="0"/>
              <a:t>appointments)</a:t>
            </a:r>
            <a:endParaRPr lang="en-US" sz="16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319" b="69483"/>
          <a:stretch/>
        </p:blipFill>
        <p:spPr>
          <a:xfrm>
            <a:off x="5031714" y="3738207"/>
            <a:ext cx="1077030" cy="125749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9"/>
          <a:srcRect l="460" t="410" r="77790" b="56640"/>
          <a:stretch/>
        </p:blipFill>
        <p:spPr>
          <a:xfrm>
            <a:off x="7528663" y="3522129"/>
            <a:ext cx="1104274" cy="122479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7193637" y="4904871"/>
            <a:ext cx="18646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Time and space </a:t>
            </a:r>
          </a:p>
          <a:p>
            <a:pPr algn="ctr"/>
            <a:r>
              <a:rPr lang="en-US" sz="2000" dirty="0"/>
              <a:t>to be myself</a:t>
            </a:r>
            <a:endParaRPr lang="en-GB" sz="2000" dirty="0"/>
          </a:p>
        </p:txBody>
      </p:sp>
      <p:sp>
        <p:nvSpPr>
          <p:cNvPr id="22" name="Rectangle 21"/>
          <p:cNvSpPr/>
          <p:nvPr/>
        </p:nvSpPr>
        <p:spPr>
          <a:xfrm>
            <a:off x="8216945" y="2505209"/>
            <a:ext cx="17609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Personal </a:t>
            </a:r>
            <a:r>
              <a:rPr lang="en-GB" sz="2000" dirty="0" smtClean="0"/>
              <a:t>safety</a:t>
            </a:r>
          </a:p>
          <a:p>
            <a:pPr algn="ctr"/>
            <a:r>
              <a:rPr lang="en-GB" sz="1600" dirty="0" smtClean="0"/>
              <a:t>(Feeling safe) </a:t>
            </a:r>
            <a:endParaRPr lang="en-GB" sz="1600" dirty="0"/>
          </a:p>
        </p:txBody>
      </p:sp>
      <p:sp>
        <p:nvSpPr>
          <p:cNvPr id="23" name="Rectangle 22"/>
          <p:cNvSpPr/>
          <p:nvPr/>
        </p:nvSpPr>
        <p:spPr>
          <a:xfrm>
            <a:off x="5748533" y="2422843"/>
            <a:ext cx="2190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/>
              <a:t>Occupation</a:t>
            </a:r>
            <a:endParaRPr lang="en-GB" sz="1600" dirty="0">
              <a:latin typeface="Garamond" panose="02020404030301010803" pitchFamily="18" charset="0"/>
            </a:endParaRPr>
          </a:p>
          <a:p>
            <a:pPr algn="ctr"/>
            <a:r>
              <a:rPr lang="en-GB" sz="1600" dirty="0" smtClean="0"/>
              <a:t>(Doing </a:t>
            </a:r>
            <a:r>
              <a:rPr lang="en-GB" sz="1600" dirty="0"/>
              <a:t>things </a:t>
            </a:r>
            <a:r>
              <a:rPr lang="en-GB" sz="1600" dirty="0" smtClean="0"/>
              <a:t>I enjoy) </a:t>
            </a:r>
            <a:endParaRPr lang="en-GB" sz="1600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580027" y="249442"/>
            <a:ext cx="10756641" cy="804914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ASCOT-Carer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6975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824" y="162339"/>
            <a:ext cx="11590176" cy="107178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COVID-related Policy Phases in England</a:t>
            </a:r>
            <a:endParaRPr lang="en-GB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57788" y="3244850"/>
            <a:ext cx="18764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dirty="0"/>
              <a:t>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 </a:t>
            </a:r>
            <a:r>
              <a:rPr lang="en-GB" dirty="0"/>
              <a:t>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dirty="0"/>
              <a:t>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dirty="0"/>
              <a:t>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dirty="0"/>
              <a:t>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dirty="0"/>
              <a:t>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dirty="0"/>
              <a:t>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dirty="0"/>
              <a:t>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dirty="0"/>
              <a:t>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dirty="0"/>
              <a:t>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dirty="0"/>
              <a:t>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dirty="0"/>
              <a:t>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dirty="0"/>
              <a:t>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dirty="0"/>
              <a:t>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dirty="0"/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364264"/>
            <a:ext cx="10849299" cy="6464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620" y="1363501"/>
            <a:ext cx="3789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1. Pre-first national lockdown </a:t>
            </a:r>
          </a:p>
          <a:p>
            <a:r>
              <a:rPr lang="en-US" i="1" dirty="0"/>
              <a:t>January to 25 March 2020</a:t>
            </a:r>
            <a:endParaRPr lang="en-GB" i="1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838200" y="2119956"/>
            <a:ext cx="0" cy="224430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105539" y="2668042"/>
            <a:ext cx="518" cy="1696222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86418" y="2021711"/>
            <a:ext cx="3789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2. First national lockdown </a:t>
            </a:r>
          </a:p>
          <a:p>
            <a:r>
              <a:rPr lang="en-US" i="1" dirty="0"/>
              <a:t>26 March to 03 July 2020</a:t>
            </a:r>
            <a:endParaRPr lang="en-GB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589106" y="1283976"/>
            <a:ext cx="3789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3. Minimal restrictions </a:t>
            </a:r>
          </a:p>
          <a:p>
            <a:r>
              <a:rPr lang="en-US" i="1" dirty="0"/>
              <a:t>04 July to 13 September 2020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956888" y="1970069"/>
            <a:ext cx="0" cy="2394195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33288" y="2009832"/>
            <a:ext cx="3789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4. Regional tier system</a:t>
            </a:r>
          </a:p>
          <a:p>
            <a:r>
              <a:rPr lang="en-US" i="1" dirty="0"/>
              <a:t>14 September to 04 November 2020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270935" y="3554384"/>
            <a:ext cx="3789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6. Reintroducing tier system</a:t>
            </a:r>
          </a:p>
          <a:p>
            <a:r>
              <a:rPr lang="en-US" i="1" dirty="0"/>
              <a:t>02 to 29 December 2020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72278" y="2832105"/>
            <a:ext cx="3789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5. Second national lockdown</a:t>
            </a:r>
          </a:p>
          <a:p>
            <a:r>
              <a:rPr lang="en-US" i="1" dirty="0"/>
              <a:t>05 November to 01 December 2020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7034213" y="2656163"/>
            <a:ext cx="0" cy="1708102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7810500" y="3473427"/>
            <a:ext cx="8554" cy="89083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8378890" y="4137660"/>
            <a:ext cx="0" cy="226603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572278" y="5226469"/>
            <a:ext cx="3789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7. Third national lockdown</a:t>
            </a:r>
          </a:p>
          <a:p>
            <a:r>
              <a:rPr lang="en-US" i="1" dirty="0"/>
              <a:t>30 December 2020 to 07 March 2021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792607" y="5955335"/>
            <a:ext cx="226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8. Easing restrictions </a:t>
            </a:r>
          </a:p>
          <a:p>
            <a:r>
              <a:rPr lang="en-US" i="1" dirty="0"/>
              <a:t>08 March 2021 to </a:t>
            </a:r>
          </a:p>
          <a:p>
            <a:r>
              <a:rPr lang="en-US" i="1" dirty="0"/>
              <a:t>study end (April) 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9144000" y="4990114"/>
            <a:ext cx="0" cy="30578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11316245" y="5018184"/>
            <a:ext cx="3265" cy="99805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06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3151</TotalTime>
  <Words>1289</Words>
  <Application>Microsoft Office PowerPoint</Application>
  <PresentationFormat>Widescreen</PresentationFormat>
  <Paragraphs>234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</vt:lpstr>
      <vt:lpstr>Calibri Light</vt:lpstr>
      <vt:lpstr>Garamond</vt:lpstr>
      <vt:lpstr>Times New Roman</vt:lpstr>
      <vt:lpstr>Wingdings</vt:lpstr>
      <vt:lpstr>Office Theme</vt:lpstr>
      <vt:lpstr>Understanding the social care-related quality of life of people with dementia (unable to self-report) and carers in England </vt:lpstr>
      <vt:lpstr>PowerPoint Presentation</vt:lpstr>
      <vt:lpstr>Background</vt:lpstr>
      <vt:lpstr>Aims</vt:lpstr>
      <vt:lpstr>Methods</vt:lpstr>
      <vt:lpstr>ASCOT-Proxy</vt:lpstr>
      <vt:lpstr>PowerPoint Presentation</vt:lpstr>
      <vt:lpstr>ASCOT-Carer</vt:lpstr>
      <vt:lpstr>COVID-related Policy Phases in England</vt:lpstr>
      <vt:lpstr>Participants</vt:lpstr>
      <vt:lpstr>Unmet Social Care Need (% of sample, n=313)</vt:lpstr>
      <vt:lpstr>PowerPoint Presentation</vt:lpstr>
      <vt:lpstr>Results: ASCOT-Proxy</vt:lpstr>
      <vt:lpstr>Conclusions</vt:lpstr>
      <vt:lpstr>PowerPoint Presentation</vt:lpstr>
    </vt:vector>
  </TitlesOfParts>
  <Company>University of Kent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a study in adult social care during a pandemic: lessons from the MOPED study</dc:title>
  <dc:creator>Barbora Silarova</dc:creator>
  <cp:lastModifiedBy>Elizabeth Woodward</cp:lastModifiedBy>
  <cp:revision>276</cp:revision>
  <dcterms:created xsi:type="dcterms:W3CDTF">2021-06-01T14:16:33Z</dcterms:created>
  <dcterms:modified xsi:type="dcterms:W3CDTF">2023-04-03T15:29:01Z</dcterms:modified>
</cp:coreProperties>
</file>