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1" r:id="rId4"/>
    <p:sldId id="272" r:id="rId5"/>
    <p:sldId id="273" r:id="rId6"/>
    <p:sldId id="274" r:id="rId7"/>
    <p:sldId id="263" r:id="rId8"/>
    <p:sldId id="264" r:id="rId9"/>
    <p:sldId id="279" r:id="rId10"/>
    <p:sldId id="276" r:id="rId11"/>
    <p:sldId id="277" r:id="rId12"/>
    <p:sldId id="275" r:id="rId13"/>
    <p:sldId id="278" r:id="rId14"/>
    <p:sldId id="281" r:id="rId15"/>
    <p:sldId id="283" r:id="rId16"/>
    <p:sldId id="270" r:id="rId17"/>
    <p:sldId id="261"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B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16" autoAdjust="0"/>
  </p:normalViewPr>
  <p:slideViewPr>
    <p:cSldViewPr snapToGrid="0">
      <p:cViewPr varScale="1">
        <p:scale>
          <a:sx n="55" d="100"/>
          <a:sy n="55"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Garamond" panose="02020404030301010803" pitchFamily="18" charset="0"/>
                <a:ea typeface="+mn-ea"/>
                <a:cs typeface="+mn-cs"/>
              </a:defRPr>
            </a:pPr>
            <a:r>
              <a:rPr lang="en-US" sz="2400" b="1" dirty="0" smtClean="0">
                <a:latin typeface="Garamond" panose="02020404030301010803" pitchFamily="18" charset="0"/>
              </a:rPr>
              <a:t>Missing values: n</a:t>
            </a:r>
            <a:r>
              <a:rPr lang="en-US" sz="2400" b="1" baseline="0" dirty="0" smtClean="0">
                <a:latin typeface="Garamond" panose="02020404030301010803" pitchFamily="18" charset="0"/>
              </a:rPr>
              <a:t> out of </a:t>
            </a:r>
            <a:r>
              <a:rPr lang="en-US" sz="2400" b="1" dirty="0" smtClean="0">
                <a:latin typeface="Garamond" panose="02020404030301010803" pitchFamily="18" charset="0"/>
              </a:rPr>
              <a:t>313</a:t>
            </a:r>
            <a:endParaRPr lang="en-US" sz="2400" b="1" dirty="0">
              <a:latin typeface="Garamond" panose="02020404030301010803" pitchFamily="18"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Missing</c:v>
                </c:pt>
              </c:strCache>
            </c:strRef>
          </c:tx>
          <c:spPr>
            <a:solidFill>
              <a:schemeClr val="accent1"/>
            </a:solidFill>
            <a:ln>
              <a:solidFill>
                <a:schemeClr val="accent1">
                  <a:alpha val="97000"/>
                </a:schemeClr>
              </a:solidFill>
            </a:ln>
            <a:effectLst/>
          </c:spPr>
          <c:invertIfNegative val="0"/>
          <c:dPt>
            <c:idx val="0"/>
            <c:invertIfNegative val="0"/>
            <c:bubble3D val="0"/>
            <c:spPr>
              <a:solidFill>
                <a:schemeClr val="accent4">
                  <a:lumMod val="50000"/>
                </a:schemeClr>
              </a:solidFill>
              <a:ln>
                <a:solidFill>
                  <a:schemeClr val="accent1">
                    <a:alpha val="97000"/>
                  </a:schemeClr>
                </a:solidFill>
              </a:ln>
              <a:effectLst/>
            </c:spPr>
            <c:extLst>
              <c:ext xmlns:c16="http://schemas.microsoft.com/office/drawing/2014/chart" uri="{C3380CC4-5D6E-409C-BE32-E72D297353CC}">
                <c16:uniqueId val="{0000000D-684C-4D6B-80CC-361D33238CD5}"/>
              </c:ext>
            </c:extLst>
          </c:dPt>
          <c:dPt>
            <c:idx val="1"/>
            <c:invertIfNegative val="0"/>
            <c:bubble3D val="0"/>
            <c:spPr>
              <a:solidFill>
                <a:schemeClr val="accent4">
                  <a:lumMod val="50000"/>
                </a:schemeClr>
              </a:solidFill>
              <a:ln>
                <a:solidFill>
                  <a:schemeClr val="accent1">
                    <a:alpha val="97000"/>
                  </a:schemeClr>
                </a:solidFill>
              </a:ln>
              <a:effectLst/>
            </c:spPr>
            <c:extLst>
              <c:ext xmlns:c16="http://schemas.microsoft.com/office/drawing/2014/chart" uri="{C3380CC4-5D6E-409C-BE32-E72D297353CC}">
                <c16:uniqueId val="{0000000C-684C-4D6B-80CC-361D33238CD5}"/>
              </c:ext>
            </c:extLst>
          </c:dPt>
          <c:dPt>
            <c:idx val="4"/>
            <c:invertIfNegative val="0"/>
            <c:bubble3D val="0"/>
            <c:spPr>
              <a:solidFill>
                <a:srgbClr val="00B050"/>
              </a:solidFill>
              <a:ln>
                <a:solidFill>
                  <a:schemeClr val="accent1">
                    <a:alpha val="97000"/>
                  </a:schemeClr>
                </a:solidFill>
              </a:ln>
              <a:effectLst/>
            </c:spPr>
            <c:extLst>
              <c:ext xmlns:c16="http://schemas.microsoft.com/office/drawing/2014/chart" uri="{C3380CC4-5D6E-409C-BE32-E72D297353CC}">
                <c16:uniqueId val="{0000000B-684C-4D6B-80CC-361D33238CD5}"/>
              </c:ext>
            </c:extLst>
          </c:dPt>
          <c:dPt>
            <c:idx val="7"/>
            <c:invertIfNegative val="0"/>
            <c:bubble3D val="0"/>
            <c:spPr>
              <a:solidFill>
                <a:srgbClr val="FF0000"/>
              </a:solidFill>
              <a:ln>
                <a:solidFill>
                  <a:schemeClr val="accent1">
                    <a:alpha val="97000"/>
                  </a:schemeClr>
                </a:solidFill>
              </a:ln>
              <a:effectLst/>
            </c:spPr>
            <c:extLst>
              <c:ext xmlns:c16="http://schemas.microsoft.com/office/drawing/2014/chart" uri="{C3380CC4-5D6E-409C-BE32-E72D297353CC}">
                <c16:uniqueId val="{0000000A-684C-4D6B-80CC-361D33238CD5}"/>
              </c:ext>
            </c:extLst>
          </c:dPt>
          <c:dPt>
            <c:idx val="9"/>
            <c:invertIfNegative val="0"/>
            <c:bubble3D val="0"/>
            <c:spPr>
              <a:solidFill>
                <a:srgbClr val="7030A0"/>
              </a:solidFill>
              <a:ln>
                <a:solidFill>
                  <a:schemeClr val="accent1">
                    <a:alpha val="97000"/>
                  </a:schemeClr>
                </a:solidFill>
              </a:ln>
              <a:effectLst/>
            </c:spPr>
            <c:extLst>
              <c:ext xmlns:c16="http://schemas.microsoft.com/office/drawing/2014/chart" uri="{C3380CC4-5D6E-409C-BE32-E72D297353CC}">
                <c16:uniqueId val="{00000009-684C-4D6B-80CC-361D33238CD5}"/>
              </c:ext>
            </c:extLst>
          </c:dPt>
          <c:dPt>
            <c:idx val="10"/>
            <c:invertIfNegative val="0"/>
            <c:bubble3D val="0"/>
            <c:spPr>
              <a:solidFill>
                <a:srgbClr val="7030A0"/>
              </a:solidFill>
              <a:ln>
                <a:solidFill>
                  <a:schemeClr val="accent1">
                    <a:alpha val="97000"/>
                  </a:schemeClr>
                </a:solidFill>
              </a:ln>
              <a:effectLst/>
            </c:spPr>
            <c:extLst>
              <c:ext xmlns:c16="http://schemas.microsoft.com/office/drawing/2014/chart" uri="{C3380CC4-5D6E-409C-BE32-E72D297353CC}">
                <c16:uniqueId val="{00000008-684C-4D6B-80CC-361D33238CD5}"/>
              </c:ext>
            </c:extLst>
          </c:dPt>
          <c:dPt>
            <c:idx val="12"/>
            <c:invertIfNegative val="0"/>
            <c:bubble3D val="0"/>
            <c:spPr>
              <a:solidFill>
                <a:schemeClr val="accent4"/>
              </a:solidFill>
              <a:ln>
                <a:solidFill>
                  <a:schemeClr val="accent1">
                    <a:alpha val="97000"/>
                  </a:schemeClr>
                </a:solidFill>
              </a:ln>
              <a:effectLst/>
            </c:spPr>
            <c:extLst>
              <c:ext xmlns:c16="http://schemas.microsoft.com/office/drawing/2014/chart" uri="{C3380CC4-5D6E-409C-BE32-E72D297353CC}">
                <c16:uniqueId val="{00000007-684C-4D6B-80CC-361D33238CD5}"/>
              </c:ext>
            </c:extLst>
          </c:dPt>
          <c:dPt>
            <c:idx val="13"/>
            <c:invertIfNegative val="0"/>
            <c:bubble3D val="0"/>
            <c:spPr>
              <a:solidFill>
                <a:schemeClr val="accent4"/>
              </a:solidFill>
              <a:ln>
                <a:solidFill>
                  <a:schemeClr val="accent1">
                    <a:alpha val="97000"/>
                  </a:schemeClr>
                </a:solidFill>
              </a:ln>
              <a:effectLst/>
            </c:spPr>
            <c:extLst>
              <c:ext xmlns:c16="http://schemas.microsoft.com/office/drawing/2014/chart" uri="{C3380CC4-5D6E-409C-BE32-E72D297353CC}">
                <c16:uniqueId val="{00000006-684C-4D6B-80CC-361D33238CD5}"/>
              </c:ext>
            </c:extLst>
          </c:dPt>
          <c:dPt>
            <c:idx val="16"/>
            <c:invertIfNegative val="0"/>
            <c:bubble3D val="0"/>
            <c:spPr>
              <a:solidFill>
                <a:schemeClr val="accent1"/>
              </a:solidFill>
              <a:ln>
                <a:solidFill>
                  <a:schemeClr val="accent1">
                    <a:alpha val="97000"/>
                  </a:schemeClr>
                </a:solidFill>
              </a:ln>
              <a:effectLst/>
            </c:spPr>
            <c:extLst>
              <c:ext xmlns:c16="http://schemas.microsoft.com/office/drawing/2014/chart" uri="{C3380CC4-5D6E-409C-BE32-E72D297353CC}">
                <c16:uniqueId val="{00000005-684C-4D6B-80CC-361D33238CD5}"/>
              </c:ext>
            </c:extLst>
          </c:dPt>
          <c:dPt>
            <c:idx val="18"/>
            <c:invertIfNegative val="0"/>
            <c:bubble3D val="0"/>
            <c:spPr>
              <a:solidFill>
                <a:schemeClr val="tx1"/>
              </a:solidFill>
              <a:ln>
                <a:solidFill>
                  <a:schemeClr val="accent1">
                    <a:alpha val="97000"/>
                  </a:schemeClr>
                </a:solidFill>
              </a:ln>
              <a:effectLst/>
            </c:spPr>
            <c:extLst>
              <c:ext xmlns:c16="http://schemas.microsoft.com/office/drawing/2014/chart" uri="{C3380CC4-5D6E-409C-BE32-E72D297353CC}">
                <c16:uniqueId val="{00000004-684C-4D6B-80CC-361D33238CD5}"/>
              </c:ext>
            </c:extLst>
          </c:dPt>
          <c:dPt>
            <c:idx val="19"/>
            <c:invertIfNegative val="0"/>
            <c:bubble3D val="0"/>
            <c:spPr>
              <a:solidFill>
                <a:schemeClr val="tx1"/>
              </a:solidFill>
              <a:ln>
                <a:solidFill>
                  <a:schemeClr val="accent1">
                    <a:alpha val="97000"/>
                  </a:schemeClr>
                </a:solidFill>
              </a:ln>
              <a:effectLst/>
            </c:spPr>
            <c:extLst>
              <c:ext xmlns:c16="http://schemas.microsoft.com/office/drawing/2014/chart" uri="{C3380CC4-5D6E-409C-BE32-E72D297353CC}">
                <c16:uniqueId val="{00000003-684C-4D6B-80CC-361D33238CD5}"/>
              </c:ext>
            </c:extLst>
          </c:dPt>
          <c:dPt>
            <c:idx val="21"/>
            <c:invertIfNegative val="0"/>
            <c:bubble3D val="0"/>
            <c:spPr>
              <a:solidFill>
                <a:schemeClr val="accent2"/>
              </a:solidFill>
              <a:ln>
                <a:solidFill>
                  <a:schemeClr val="accent1">
                    <a:alpha val="97000"/>
                  </a:schemeClr>
                </a:solidFill>
              </a:ln>
              <a:effectLst/>
            </c:spPr>
            <c:extLst>
              <c:ext xmlns:c16="http://schemas.microsoft.com/office/drawing/2014/chart" uri="{C3380CC4-5D6E-409C-BE32-E72D297353CC}">
                <c16:uniqueId val="{00000002-684C-4D6B-80CC-361D33238CD5}"/>
              </c:ext>
            </c:extLst>
          </c:dPt>
          <c:dPt>
            <c:idx val="22"/>
            <c:invertIfNegative val="0"/>
            <c:bubble3D val="0"/>
            <c:spPr>
              <a:solidFill>
                <a:schemeClr val="accent2"/>
              </a:solidFill>
              <a:ln>
                <a:solidFill>
                  <a:schemeClr val="accent1">
                    <a:alpha val="97000"/>
                  </a:schemeClr>
                </a:solidFill>
              </a:ln>
              <a:effectLst/>
            </c:spPr>
            <c:extLst>
              <c:ext xmlns:c16="http://schemas.microsoft.com/office/drawing/2014/chart" uri="{C3380CC4-5D6E-409C-BE32-E72D297353CC}">
                <c16:uniqueId val="{00000001-684C-4D6B-80CC-361D33238CD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Proxy-Proxy: Food and drink</c:v>
                </c:pt>
                <c:pt idx="1">
                  <c:v>Proxy-Patient: Food and drink</c:v>
                </c:pt>
                <c:pt idx="3">
                  <c:v>Proxy-Proxy: Accommodation</c:v>
                </c:pt>
                <c:pt idx="4">
                  <c:v>Proxy-Patient:  Accommodation</c:v>
                </c:pt>
                <c:pt idx="6">
                  <c:v>Proxy-Proxy: Personal comfort and cleanliness</c:v>
                </c:pt>
                <c:pt idx="7">
                  <c:v>Proxy-Patient: Personal comfort and cleanliness</c:v>
                </c:pt>
                <c:pt idx="9">
                  <c:v>Proxy-Proxy: Personal safety</c:v>
                </c:pt>
                <c:pt idx="10">
                  <c:v>Proxy-Patient: Personal safety</c:v>
                </c:pt>
                <c:pt idx="12">
                  <c:v>Proxy-Proxy: Social participation</c:v>
                </c:pt>
                <c:pt idx="13">
                  <c:v>Proxy-Patient: Social participation</c:v>
                </c:pt>
                <c:pt idx="15">
                  <c:v>Proxy-Proxy: Occupation</c:v>
                </c:pt>
                <c:pt idx="16">
                  <c:v>Proxy-Patient: Occupation</c:v>
                </c:pt>
                <c:pt idx="18">
                  <c:v>Proxy-Proxy: Control over daily life</c:v>
                </c:pt>
                <c:pt idx="19">
                  <c:v>Proxy-Patient: Control over daily life</c:v>
                </c:pt>
                <c:pt idx="21">
                  <c:v>Proxy-Proxy: Dignity</c:v>
                </c:pt>
                <c:pt idx="22">
                  <c:v>Proxy-Patient: Dignity</c:v>
                </c:pt>
              </c:strCache>
            </c:strRef>
          </c:cat>
          <c:val>
            <c:numRef>
              <c:f>Sheet1!$B$2:$B$24</c:f>
              <c:numCache>
                <c:formatCode>General</c:formatCode>
                <c:ptCount val="23"/>
                <c:pt idx="0">
                  <c:v>3</c:v>
                </c:pt>
                <c:pt idx="1">
                  <c:v>6</c:v>
                </c:pt>
                <c:pt idx="4">
                  <c:v>4</c:v>
                </c:pt>
                <c:pt idx="7">
                  <c:v>2</c:v>
                </c:pt>
                <c:pt idx="9">
                  <c:v>2</c:v>
                </c:pt>
                <c:pt idx="10">
                  <c:v>5</c:v>
                </c:pt>
                <c:pt idx="12">
                  <c:v>1</c:v>
                </c:pt>
                <c:pt idx="13">
                  <c:v>3</c:v>
                </c:pt>
                <c:pt idx="15">
                  <c:v>1</c:v>
                </c:pt>
                <c:pt idx="16">
                  <c:v>3</c:v>
                </c:pt>
                <c:pt idx="18">
                  <c:v>3</c:v>
                </c:pt>
                <c:pt idx="19">
                  <c:v>5</c:v>
                </c:pt>
                <c:pt idx="21">
                  <c:v>21</c:v>
                </c:pt>
                <c:pt idx="22">
                  <c:v>22</c:v>
                </c:pt>
              </c:numCache>
            </c:numRef>
          </c:val>
          <c:extLst>
            <c:ext xmlns:c16="http://schemas.microsoft.com/office/drawing/2014/chart" uri="{C3380CC4-5D6E-409C-BE32-E72D297353CC}">
              <c16:uniqueId val="{00000000-684C-4D6B-80CC-361D33238CD5}"/>
            </c:ext>
          </c:extLst>
        </c:ser>
        <c:dLbls>
          <c:showLegendKey val="0"/>
          <c:showVal val="0"/>
          <c:showCatName val="0"/>
          <c:showSerName val="0"/>
          <c:showPercent val="0"/>
          <c:showBubbleSize val="0"/>
        </c:dLbls>
        <c:gapWidth val="182"/>
        <c:axId val="370754552"/>
        <c:axId val="370753896"/>
      </c:barChart>
      <c:catAx>
        <c:axId val="370754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370753896"/>
        <c:crosses val="autoZero"/>
        <c:auto val="1"/>
        <c:lblAlgn val="ctr"/>
        <c:lblOffset val="100"/>
        <c:noMultiLvlLbl val="0"/>
      </c:catAx>
      <c:valAx>
        <c:axId val="37075389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0754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27C9D-438E-4CE2-B447-4A4386D262CE}" type="datetimeFigureOut">
              <a:rPr lang="en-GB" smtClean="0"/>
              <a:t>03/04/2023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5DD28-0577-4C92-B0A2-BB0CD7C3871C}" type="slidenum">
              <a:rPr lang="en-GB" smtClean="0"/>
              <a:t>‹#›</a:t>
            </a:fld>
            <a:endParaRPr lang="en-GB"/>
          </a:p>
        </p:txBody>
      </p:sp>
    </p:spTree>
    <p:extLst>
      <p:ext uri="{BB962C8B-B14F-4D97-AF65-F5344CB8AC3E}">
        <p14:creationId xmlns:p14="http://schemas.microsoft.com/office/powerpoint/2010/main" val="1531914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ASCOT-Proxy [14] is an adapted version of the ASCOT-SCT4 [9], designed to be completed by proxy-report rather than self-report</a:t>
            </a:r>
            <a:endParaRPr lang="en-GB" dirty="0"/>
          </a:p>
        </p:txBody>
      </p:sp>
      <p:sp>
        <p:nvSpPr>
          <p:cNvPr id="4" name="Slide Number Placeholder 3"/>
          <p:cNvSpPr>
            <a:spLocks noGrp="1"/>
          </p:cNvSpPr>
          <p:nvPr>
            <p:ph type="sldNum" sz="quarter" idx="10"/>
          </p:nvPr>
        </p:nvSpPr>
        <p:spPr/>
        <p:txBody>
          <a:bodyPr/>
          <a:lstStyle/>
          <a:p>
            <a:fld id="{EC65DD28-0577-4C92-B0A2-BB0CD7C3871C}" type="slidenum">
              <a:rPr lang="en-GB" smtClean="0"/>
              <a:t>1</a:t>
            </a:fld>
            <a:endParaRPr lang="en-GB"/>
          </a:p>
        </p:txBody>
      </p:sp>
    </p:spTree>
    <p:extLst>
      <p:ext uri="{BB962C8B-B14F-4D97-AF65-F5344CB8AC3E}">
        <p14:creationId xmlns:p14="http://schemas.microsoft.com/office/powerpoint/2010/main" val="3923647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Next, it is important to mention, that the dignity item had a higher percentage of missing data in the ASCOT-Proxy (Proxy-proxy: 6.71%; proxy-person: 7.03%). Previous study suggested that carers as proxy respondents may find it difficult to rate dignity [13]. As each item in the ASCOT-Proxy includes a comments box, we investigated whether comments left for dignity explained the difficulties providing an answer. Unfortunately, exploration of the comments did not provide us with any additional understanding. Therefore, we would recommend additional qualitative research to explore why carers of people living with dementia, when used as proxy respondents, may struggle with the dignity item. This is especially important as the overall scores for </a:t>
            </a:r>
            <a:r>
              <a:rPr lang="en-GB" sz="1200" kern="1200" dirty="0" err="1" smtClean="0">
                <a:solidFill>
                  <a:schemeClr val="tx1"/>
                </a:solidFill>
                <a:effectLst/>
                <a:latin typeface="+mn-lt"/>
                <a:ea typeface="+mn-ea"/>
                <a:cs typeface="+mn-cs"/>
              </a:rPr>
              <a:t>SCRQoL</a:t>
            </a:r>
            <a:r>
              <a:rPr lang="en-GB" sz="1200" kern="1200" dirty="0" smtClean="0">
                <a:solidFill>
                  <a:schemeClr val="tx1"/>
                </a:solidFill>
                <a:effectLst/>
                <a:latin typeface="+mn-lt"/>
                <a:ea typeface="+mn-ea"/>
                <a:cs typeface="+mn-cs"/>
              </a:rPr>
              <a:t> are only calculated when all items have non-missing values [9].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dirty="0" smtClean="0"/>
              <a:t>Next, we found that the proportion of missing data was significantly higher for participants who used paper questionnaires when compared to those using online version. This should not be interpreted that online version of ASCOT-Proxy was more acceptable than the paper one. For example, unlike the paper version, where participants could accidentally skip over pages, the online version asked participants if they wished to leave the question blank. In addition, when participants could choose which form they wanted to fill in those who were older preferred the paper version (70.6 vs 60.4 years old). Without being able to offer the paper version it is possible participants would not be willing to take part. This was highlighted to us by research staff across NHS sites, who recruited approximately half of the participants (140/313) on our behalf</a:t>
            </a:r>
            <a:endParaRPr lang="en-GB" dirty="0"/>
          </a:p>
        </p:txBody>
      </p:sp>
      <p:sp>
        <p:nvSpPr>
          <p:cNvPr id="4" name="Slide Number Placeholder 3"/>
          <p:cNvSpPr>
            <a:spLocks noGrp="1"/>
          </p:cNvSpPr>
          <p:nvPr>
            <p:ph type="sldNum" sz="quarter" idx="10"/>
          </p:nvPr>
        </p:nvSpPr>
        <p:spPr/>
        <p:txBody>
          <a:bodyPr/>
          <a:lstStyle/>
          <a:p>
            <a:fld id="{EC65DD28-0577-4C92-B0A2-BB0CD7C3871C}" type="slidenum">
              <a:rPr lang="en-GB" smtClean="0"/>
              <a:t>12</a:t>
            </a:fld>
            <a:endParaRPr lang="en-GB"/>
          </a:p>
        </p:txBody>
      </p:sp>
    </p:spTree>
    <p:extLst>
      <p:ext uri="{BB962C8B-B14F-4D97-AF65-F5344CB8AC3E}">
        <p14:creationId xmlns:p14="http://schemas.microsoft.com/office/powerpoint/2010/main" val="328635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65DD28-0577-4C92-B0A2-BB0CD7C3871C}" type="slidenum">
              <a:rPr lang="en-GB" smtClean="0"/>
              <a:t>13</a:t>
            </a:fld>
            <a:endParaRPr lang="en-GB"/>
          </a:p>
        </p:txBody>
      </p:sp>
    </p:spTree>
    <p:extLst>
      <p:ext uri="{BB962C8B-B14F-4D97-AF65-F5344CB8AC3E}">
        <p14:creationId xmlns:p14="http://schemas.microsoft.com/office/powerpoint/2010/main" val="1923606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expected, the rating for each proxy perspective was more strongly associated with the corresponding rating for each scale (e.g. ASCOT-Proxy proxy-proxy rating was more strongly associated to the EQ-5D proxy-proxy than proxy-patient rating). This indicates some consistency in the difference/bias by proxy perspective, across the rating of different scales</a:t>
            </a:r>
          </a:p>
          <a:p>
            <a:endParaRPr lang="en-GB" dirty="0" smtClean="0"/>
          </a:p>
          <a:p>
            <a:r>
              <a:rPr lang="en-GB" dirty="0" smtClean="0"/>
              <a:t>Past studies in the social care field have tended to</a:t>
            </a:r>
            <a:r>
              <a:rPr lang="en-GB" baseline="0" dirty="0" smtClean="0"/>
              <a:t> </a:t>
            </a:r>
            <a:r>
              <a:rPr lang="en-GB" dirty="0" smtClean="0"/>
              <a:t>use health outcome measures, such as the EQ-5D, to</a:t>
            </a:r>
            <a:r>
              <a:rPr lang="en-GB" baseline="0" dirty="0" smtClean="0"/>
              <a:t> </a:t>
            </a:r>
            <a:r>
              <a:rPr lang="en-GB" dirty="0" smtClean="0"/>
              <a:t>assess cost-effectiveness. Whilst these measures share</a:t>
            </a:r>
          </a:p>
          <a:p>
            <a:r>
              <a:rPr lang="en-GB" dirty="0" smtClean="0"/>
              <a:t>some of the characteristics of ASCOT, they tend to</a:t>
            </a:r>
            <a:r>
              <a:rPr lang="en-GB" baseline="0" dirty="0" smtClean="0"/>
              <a:t> </a:t>
            </a:r>
            <a:r>
              <a:rPr lang="en-GB" dirty="0" smtClean="0"/>
              <a:t>focus on people’s functional abilities (such as mobility)</a:t>
            </a:r>
            <a:r>
              <a:rPr lang="en-GB" baseline="0" dirty="0" smtClean="0"/>
              <a:t> </a:t>
            </a:r>
            <a:r>
              <a:rPr lang="en-GB" dirty="0" smtClean="0"/>
              <a:t>rather than the impact of support on their </a:t>
            </a:r>
            <a:r>
              <a:rPr lang="en-GB" dirty="0" err="1" smtClean="0"/>
              <a:t>QoL</a:t>
            </a:r>
            <a:r>
              <a:rPr lang="en-GB" dirty="0" smtClean="0"/>
              <a:t> and are</a:t>
            </a:r>
          </a:p>
          <a:p>
            <a:r>
              <a:rPr lang="en-GB" dirty="0" smtClean="0"/>
              <a:t>limited in the range of outcome states they capture</a:t>
            </a:r>
            <a:r>
              <a:rPr lang="en-GB" baseline="0" dirty="0" smtClean="0"/>
              <a:t> </a:t>
            </a:r>
            <a:r>
              <a:rPr lang="en-GB" dirty="0" smtClean="0"/>
              <a:t>[28,29]. ACSOT was proposed as a measure to capture</a:t>
            </a:r>
            <a:r>
              <a:rPr lang="en-GB" baseline="0" dirty="0" smtClean="0"/>
              <a:t> </a:t>
            </a:r>
            <a:r>
              <a:rPr lang="en-GB" dirty="0" smtClean="0"/>
              <a:t>the full range of social care outcomes and we would</a:t>
            </a:r>
          </a:p>
          <a:p>
            <a:r>
              <a:rPr lang="en-GB" dirty="0" smtClean="0"/>
              <a:t>expect it to be a more sensitive measure than the EQ-5D.</a:t>
            </a:r>
            <a:endParaRPr lang="en-GB" dirty="0"/>
          </a:p>
        </p:txBody>
      </p:sp>
      <p:sp>
        <p:nvSpPr>
          <p:cNvPr id="4" name="Slide Number Placeholder 3"/>
          <p:cNvSpPr>
            <a:spLocks noGrp="1"/>
          </p:cNvSpPr>
          <p:nvPr>
            <p:ph type="sldNum" sz="quarter" idx="10"/>
          </p:nvPr>
        </p:nvSpPr>
        <p:spPr/>
        <p:txBody>
          <a:bodyPr/>
          <a:lstStyle/>
          <a:p>
            <a:fld id="{EC65DD28-0577-4C92-B0A2-BB0CD7C3871C}" type="slidenum">
              <a:rPr lang="en-GB" smtClean="0"/>
              <a:t>14</a:t>
            </a:fld>
            <a:endParaRPr lang="en-GB"/>
          </a:p>
        </p:txBody>
      </p:sp>
    </p:spTree>
    <p:extLst>
      <p:ext uri="{BB962C8B-B14F-4D97-AF65-F5344CB8AC3E}">
        <p14:creationId xmlns:p14="http://schemas.microsoft.com/office/powerpoint/2010/main" val="3859978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addition, we aimed to compare the structural characteristics of the ASCOT-Proxy against the original ASCOT-SCT4 [9] that has weak unidimensional one-factor structure. We confirmed a one-factor solution for ASCOT-Proxy-person. Similar to this study, one-factor structure has been found for the ASCOT SCT4 in samples of older adults [9] and diverse sample of adult social care service users [22] as well as for other adapted versions, e.g. easy-read ASCOT [34] and the translations of ASCOT into German [35], Dutch [36] and Finnish [37]. On the other hand, we found two factor solution for ASCOT-Proxy-proxy. These two factors can represent (1) basic domains that relate to basic care needs/support to sustain life and health (i.e. Food and drink, Personal cleanliness and comfort, Clean and comfortable accommodation, Safety) and 2) higher order domains that relate to aspects of quality of beyond basic care needs and/or relate to a person’s sense of self and identity (i.e. Control over daily living, Occupation, Social participation and involvement) [9]. This may indicate that in the future studies analysing the data from ASCOT-Proxy-person only is preferable as this scale has retained the single factor structure of the original measure. However, we discourage researchers, professionals and policy-makers from including only one ASCOT-Proxy perspective in their data collection. ASCOT-Proxy has been developed and tested at all stages of its development with both perspectives, including this study, so we do not know how e.g. ASCOT-Proxy-person would perform on its own. More importantly, inclusion of both perspectives improved the acceptability and face validity of the measure during earlier stages of its development [14]. Next, dignity item had a low factor loading in case of both ASCOT-Proxy perspectives. Despite this, we retained dignity item as ASCOT-Proxy was developed to conceptually align closely to the ASCOT SCT4 four-level self-completion tool where each item represents one dimension of </a:t>
            </a:r>
            <a:r>
              <a:rPr lang="en-GB" sz="1200" kern="1200" dirty="0" err="1" smtClean="0">
                <a:solidFill>
                  <a:schemeClr val="tx1"/>
                </a:solidFill>
                <a:effectLst/>
                <a:latin typeface="+mn-lt"/>
                <a:ea typeface="+mn-ea"/>
                <a:cs typeface="+mn-cs"/>
              </a:rPr>
              <a:t>SCRQoL</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C65DD28-0577-4C92-B0A2-BB0CD7C3871C}" type="slidenum">
              <a:rPr lang="en-GB" smtClean="0"/>
              <a:t>15</a:t>
            </a:fld>
            <a:endParaRPr lang="en-GB"/>
          </a:p>
        </p:txBody>
      </p:sp>
    </p:spTree>
    <p:extLst>
      <p:ext uri="{BB962C8B-B14F-4D97-AF65-F5344CB8AC3E}">
        <p14:creationId xmlns:p14="http://schemas.microsoft.com/office/powerpoint/2010/main" val="111357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2019, it was estimated that one in every fourteen people aged 65 years and over were living with dementia in the United Kingdom (UK).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UK, around 61% of older people with dementia live in their own homes irrespective of dementia severity [1]. Notably, at the early stages of the dementia, most people prefer to continue to live at home [2]. Hence, it is important to understand how best to support people to stay at home and maintain their independence, links with local community, and wellbeing.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dementia progresses, many people find it increasingly difficult to look after themselves and their homes and may need help with their daily activities [3, 4]. The majority of this help is provided by family members, close friends or neighbours). However, community-based social care services, including home care and day activities, are also important sources of support [8]. </a:t>
            </a:r>
          </a:p>
          <a:p>
            <a:endParaRPr lang="en-GB" baseline="0" dirty="0" smtClean="0"/>
          </a:p>
          <a:p>
            <a:r>
              <a:rPr lang="en-GB" dirty="0" smtClean="0"/>
              <a:t>An important question is what type(s) and models of community-based services, best support people with dementia and their carers. To find this out</a:t>
            </a:r>
          </a:p>
          <a:p>
            <a:endParaRPr lang="en-GB" dirty="0" smtClean="0"/>
          </a:p>
          <a:p>
            <a:r>
              <a:rPr lang="en-GB" dirty="0" smtClean="0"/>
              <a:t>It is difficult to collect information about aspects of life that might be affected by social care services from people who have memory or communication difficulties, including people with moderate to severe dementia</a:t>
            </a:r>
          </a:p>
        </p:txBody>
      </p:sp>
      <p:sp>
        <p:nvSpPr>
          <p:cNvPr id="4" name="Slide Number Placeholder 3"/>
          <p:cNvSpPr>
            <a:spLocks noGrp="1"/>
          </p:cNvSpPr>
          <p:nvPr>
            <p:ph type="sldNum" sz="quarter" idx="10"/>
          </p:nvPr>
        </p:nvSpPr>
        <p:spPr/>
        <p:txBody>
          <a:bodyPr/>
          <a:lstStyle/>
          <a:p>
            <a:fld id="{EC65DD28-0577-4C92-B0A2-BB0CD7C3871C}" type="slidenum">
              <a:rPr lang="en-GB" smtClean="0"/>
              <a:t>3</a:t>
            </a:fld>
            <a:endParaRPr lang="en-GB"/>
          </a:p>
        </p:txBody>
      </p:sp>
    </p:spTree>
    <p:extLst>
      <p:ext uri="{BB962C8B-B14F-4D97-AF65-F5344CB8AC3E}">
        <p14:creationId xmlns:p14="http://schemas.microsoft.com/office/powerpoint/2010/main" val="404030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 To work around this, we have developed a new version of ASCOT, the ASCOT-Proxy. This version is completed on behalf of a person by someone who knows him/her well – such as, a close friend or relative.</a:t>
            </a:r>
            <a:endParaRPr lang="en-GB" dirty="0"/>
          </a:p>
        </p:txBody>
      </p:sp>
      <p:sp>
        <p:nvSpPr>
          <p:cNvPr id="4" name="Slide Number Placeholder 3"/>
          <p:cNvSpPr>
            <a:spLocks noGrp="1"/>
          </p:cNvSpPr>
          <p:nvPr>
            <p:ph type="sldNum" sz="quarter" idx="10"/>
          </p:nvPr>
        </p:nvSpPr>
        <p:spPr/>
        <p:txBody>
          <a:bodyPr/>
          <a:lstStyle/>
          <a:p>
            <a:fld id="{EC65DD28-0577-4C92-B0A2-BB0CD7C3871C}" type="slidenum">
              <a:rPr lang="en-GB" smtClean="0"/>
              <a:t>4</a:t>
            </a:fld>
            <a:endParaRPr lang="en-GB"/>
          </a:p>
        </p:txBody>
      </p:sp>
    </p:spTree>
    <p:extLst>
      <p:ext uri="{BB962C8B-B14F-4D97-AF65-F5344CB8AC3E}">
        <p14:creationId xmlns:p14="http://schemas.microsoft.com/office/powerpoint/2010/main" val="48207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ASCOT instrument measures eight areas of quality of life that are the focus of social care support. </a:t>
            </a:r>
          </a:p>
        </p:txBody>
      </p:sp>
      <p:sp>
        <p:nvSpPr>
          <p:cNvPr id="4" name="Slide Number Placeholder 3"/>
          <p:cNvSpPr>
            <a:spLocks noGrp="1"/>
          </p:cNvSpPr>
          <p:nvPr>
            <p:ph type="sldNum" sz="quarter" idx="10"/>
          </p:nvPr>
        </p:nvSpPr>
        <p:spPr/>
        <p:txBody>
          <a:bodyPr/>
          <a:lstStyle/>
          <a:p>
            <a:fld id="{EC65DD28-0577-4C92-B0A2-BB0CD7C3871C}" type="slidenum">
              <a:rPr lang="en-GB" smtClean="0"/>
              <a:t>5</a:t>
            </a:fld>
            <a:endParaRPr lang="en-GB"/>
          </a:p>
        </p:txBody>
      </p:sp>
    </p:spTree>
    <p:extLst>
      <p:ext uri="{BB962C8B-B14F-4D97-AF65-F5344CB8AC3E}">
        <p14:creationId xmlns:p14="http://schemas.microsoft.com/office/powerpoint/2010/main" val="163880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a:t>
            </a:r>
            <a:r>
              <a:rPr lang="en-GB" baseline="0" dirty="0" smtClean="0"/>
              <a:t> </a:t>
            </a:r>
            <a:r>
              <a:rPr lang="en-GB" dirty="0" smtClean="0"/>
              <a:t>item per attribute and each attribute has four response</a:t>
            </a:r>
            <a:r>
              <a:rPr lang="en-GB" baseline="0" dirty="0" smtClean="0"/>
              <a:t> </a:t>
            </a:r>
            <a:r>
              <a:rPr lang="en-GB" dirty="0" smtClean="0"/>
              <a:t>options, reflecting four different outcome states. The</a:t>
            </a:r>
            <a:r>
              <a:rPr lang="en-GB" baseline="0" dirty="0" smtClean="0"/>
              <a:t> </a:t>
            </a:r>
            <a:r>
              <a:rPr lang="en-GB" dirty="0" smtClean="0"/>
              <a:t>top two states both reflect states where outcomes are</a:t>
            </a:r>
            <a:r>
              <a:rPr lang="en-GB" baseline="0" dirty="0" smtClean="0"/>
              <a:t> </a:t>
            </a:r>
            <a:r>
              <a:rPr lang="en-GB" dirty="0" smtClean="0"/>
              <a:t>fully realised but were designed to differ in the extent to</a:t>
            </a:r>
            <a:r>
              <a:rPr lang="en-GB" baseline="0" dirty="0" smtClean="0"/>
              <a:t> </a:t>
            </a:r>
            <a:r>
              <a:rPr lang="en-GB" dirty="0" smtClean="0"/>
              <a:t>which respondents have choice over how the outcome is</a:t>
            </a:r>
            <a:r>
              <a:rPr lang="en-GB" baseline="0" dirty="0" smtClean="0"/>
              <a:t>  </a:t>
            </a:r>
            <a:r>
              <a:rPr lang="en-GB" dirty="0" smtClean="0"/>
              <a:t>realised, so that the best state reflects a person with</a:t>
            </a:r>
            <a:r>
              <a:rPr lang="en-GB" baseline="0" dirty="0" smtClean="0"/>
              <a:t> </a:t>
            </a:r>
            <a:r>
              <a:rPr lang="en-GB" dirty="0" smtClean="0"/>
              <a:t>choice and the second state one without choice.</a:t>
            </a:r>
            <a:endParaRPr lang="en-GB" dirty="0"/>
          </a:p>
        </p:txBody>
      </p:sp>
      <p:sp>
        <p:nvSpPr>
          <p:cNvPr id="4" name="Slide Number Placeholder 3"/>
          <p:cNvSpPr>
            <a:spLocks noGrp="1"/>
          </p:cNvSpPr>
          <p:nvPr>
            <p:ph type="sldNum" sz="quarter" idx="10"/>
          </p:nvPr>
        </p:nvSpPr>
        <p:spPr/>
        <p:txBody>
          <a:bodyPr/>
          <a:lstStyle/>
          <a:p>
            <a:fld id="{EC65DD28-0577-4C92-B0A2-BB0CD7C3871C}" type="slidenum">
              <a:rPr lang="en-GB" smtClean="0"/>
              <a:t>6</a:t>
            </a:fld>
            <a:endParaRPr lang="en-GB"/>
          </a:p>
        </p:txBody>
      </p:sp>
    </p:spTree>
    <p:extLst>
      <p:ext uri="{BB962C8B-B14F-4D97-AF65-F5344CB8AC3E}">
        <p14:creationId xmlns:p14="http://schemas.microsoft.com/office/powerpoint/2010/main" val="3108010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 the ASCOT has been developed, tested [2, 40, 42] and recommended for use in social care evaluations [5, 7] , the adaptation of the ASCOT into a proxy-report version is still in the early stages. . So far, the development of the ASCOT-Proxy has involved a literature review [10]; focus groups with care workers and carers [22] and qualitative interviews [23]. </a:t>
            </a:r>
            <a:endParaRPr lang="en-GB" dirty="0"/>
          </a:p>
        </p:txBody>
      </p:sp>
      <p:sp>
        <p:nvSpPr>
          <p:cNvPr id="4" name="Slide Number Placeholder 3"/>
          <p:cNvSpPr>
            <a:spLocks noGrp="1"/>
          </p:cNvSpPr>
          <p:nvPr>
            <p:ph type="sldNum" sz="quarter" idx="10"/>
          </p:nvPr>
        </p:nvSpPr>
        <p:spPr/>
        <p:txBody>
          <a:bodyPr/>
          <a:lstStyle/>
          <a:p>
            <a:fld id="{EC65DD28-0577-4C92-B0A2-BB0CD7C3871C}" type="slidenum">
              <a:rPr lang="en-GB" smtClean="0"/>
              <a:t>7</a:t>
            </a:fld>
            <a:endParaRPr lang="en-GB"/>
          </a:p>
        </p:txBody>
      </p:sp>
    </p:spTree>
    <p:extLst>
      <p:ext uri="{BB962C8B-B14F-4D97-AF65-F5344CB8AC3E}">
        <p14:creationId xmlns:p14="http://schemas.microsoft.com/office/powerpoint/2010/main" val="165241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between 27th January 2020 and 30th April 2021</a:t>
            </a:r>
            <a:endParaRPr lang="en-GB" dirty="0"/>
          </a:p>
        </p:txBody>
      </p:sp>
      <p:sp>
        <p:nvSpPr>
          <p:cNvPr id="4" name="Slide Number Placeholder 3"/>
          <p:cNvSpPr>
            <a:spLocks noGrp="1"/>
          </p:cNvSpPr>
          <p:nvPr>
            <p:ph type="sldNum" sz="quarter" idx="10"/>
          </p:nvPr>
        </p:nvSpPr>
        <p:spPr/>
        <p:txBody>
          <a:bodyPr/>
          <a:lstStyle/>
          <a:p>
            <a:fld id="{EC65DD28-0577-4C92-B0A2-BB0CD7C3871C}" type="slidenum">
              <a:rPr lang="en-GB" smtClean="0"/>
              <a:t>8</a:t>
            </a:fld>
            <a:endParaRPr lang="en-GB"/>
          </a:p>
        </p:txBody>
      </p:sp>
    </p:spTree>
    <p:extLst>
      <p:ext uri="{BB962C8B-B14F-4D97-AF65-F5344CB8AC3E}">
        <p14:creationId xmlns:p14="http://schemas.microsoft.com/office/powerpoint/2010/main" val="405416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Higher reporting of ideal state for proxy-patient ratings of the same domains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5DD28-0577-4C92-B0A2-BB0CD7C3871C}" type="slidenum">
              <a:rPr lang="en-GB" smtClean="0"/>
              <a:t>10</a:t>
            </a:fld>
            <a:endParaRPr lang="en-GB"/>
          </a:p>
        </p:txBody>
      </p:sp>
    </p:spTree>
    <p:extLst>
      <p:ext uri="{BB962C8B-B14F-4D97-AF65-F5344CB8AC3E}">
        <p14:creationId xmlns:p14="http://schemas.microsoft.com/office/powerpoint/2010/main" val="3501038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with other ASCOT measures, the ASCOT-Proxy has a skewed distribution. The mean is significantly lower for the proxy-proxy compared to the proxy-patient score (proxy2) (p&lt;0.01). </a:t>
            </a:r>
          </a:p>
          <a:p>
            <a:r>
              <a:rPr lang="en-GB" dirty="0" smtClean="0"/>
              <a:t>This difference is consistent with the proxy report difference by proxy perspective that is found in the wider proxy-report literature (see Rand and Caiels, 2015). </a:t>
            </a:r>
          </a:p>
          <a:p>
            <a:endParaRPr lang="en-GB" dirty="0" smtClean="0"/>
          </a:p>
          <a:p>
            <a:r>
              <a:rPr lang="en-GB" dirty="0" smtClean="0"/>
              <a:t>The overall score ranges from -.17 to 1.00. Higher scores indicate better </a:t>
            </a:r>
            <a:r>
              <a:rPr lang="en-GB" dirty="0" err="1" smtClean="0"/>
              <a:t>SCRQoL</a:t>
            </a:r>
            <a:r>
              <a:rPr lang="en-GB" dirty="0" smtClean="0"/>
              <a:t>. </a:t>
            </a:r>
          </a:p>
          <a:p>
            <a:endParaRPr lang="en-GB" dirty="0" smtClean="0"/>
          </a:p>
          <a:p>
            <a:r>
              <a:rPr lang="en-GB" dirty="0" smtClean="0"/>
              <a:t>while a score of 1.00 would mean that the person has reported the ideal state in all domains, a score of 0.00 is, in the view of the general population, the same as being dead. Scores, and the states that they represent, between -0.01 and -0.17 are seen as being ‘worse than death’. A negative score will be calculated, for example, if a person has high unmet needs in all domains </a:t>
            </a:r>
          </a:p>
          <a:p>
            <a:endParaRPr lang="en-GB" dirty="0"/>
          </a:p>
        </p:txBody>
      </p:sp>
      <p:sp>
        <p:nvSpPr>
          <p:cNvPr id="4" name="Slide Number Placeholder 3"/>
          <p:cNvSpPr>
            <a:spLocks noGrp="1"/>
          </p:cNvSpPr>
          <p:nvPr>
            <p:ph type="sldNum" sz="quarter" idx="10"/>
          </p:nvPr>
        </p:nvSpPr>
        <p:spPr/>
        <p:txBody>
          <a:bodyPr/>
          <a:lstStyle/>
          <a:p>
            <a:fld id="{EC65DD28-0577-4C92-B0A2-BB0CD7C3871C}" type="slidenum">
              <a:rPr lang="en-GB" smtClean="0"/>
              <a:t>11</a:t>
            </a:fld>
            <a:endParaRPr lang="en-GB"/>
          </a:p>
        </p:txBody>
      </p:sp>
    </p:spTree>
    <p:extLst>
      <p:ext uri="{BB962C8B-B14F-4D97-AF65-F5344CB8AC3E}">
        <p14:creationId xmlns:p14="http://schemas.microsoft.com/office/powerpoint/2010/main" val="89051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29F8D8-350C-4BCB-A618-B3FE89C053BA}" type="datetimeFigureOut">
              <a:rPr lang="en-GB" smtClean="0"/>
              <a:t>03/04/2023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4F940D-19EB-494A-A2C4-943250CF4BF5}" type="slidenum">
              <a:rPr lang="en-GB" smtClean="0"/>
              <a:t>‹#›</a:t>
            </a:fld>
            <a:endParaRPr lang="en-GB"/>
          </a:p>
        </p:txBody>
      </p:sp>
    </p:spTree>
    <p:extLst>
      <p:ext uri="{BB962C8B-B14F-4D97-AF65-F5344CB8AC3E}">
        <p14:creationId xmlns:p14="http://schemas.microsoft.com/office/powerpoint/2010/main" val="258764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29F8D8-350C-4BCB-A618-B3FE89C053BA}" type="datetimeFigureOut">
              <a:rPr lang="en-GB" smtClean="0"/>
              <a:t>03/04/2023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4F940D-19EB-494A-A2C4-943250CF4BF5}" type="slidenum">
              <a:rPr lang="en-GB" smtClean="0"/>
              <a:t>‹#›</a:t>
            </a:fld>
            <a:endParaRPr lang="en-GB"/>
          </a:p>
        </p:txBody>
      </p:sp>
    </p:spTree>
    <p:extLst>
      <p:ext uri="{BB962C8B-B14F-4D97-AF65-F5344CB8AC3E}">
        <p14:creationId xmlns:p14="http://schemas.microsoft.com/office/powerpoint/2010/main" val="162947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29F8D8-350C-4BCB-A618-B3FE89C053BA}" type="datetimeFigureOut">
              <a:rPr lang="en-GB" smtClean="0"/>
              <a:t>03/04/2023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4F940D-19EB-494A-A2C4-943250CF4BF5}" type="slidenum">
              <a:rPr lang="en-GB" smtClean="0"/>
              <a:t>‹#›</a:t>
            </a:fld>
            <a:endParaRPr lang="en-GB"/>
          </a:p>
        </p:txBody>
      </p:sp>
    </p:spTree>
    <p:extLst>
      <p:ext uri="{BB962C8B-B14F-4D97-AF65-F5344CB8AC3E}">
        <p14:creationId xmlns:p14="http://schemas.microsoft.com/office/powerpoint/2010/main" val="64708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29F8D8-350C-4BCB-A618-B3FE89C053BA}" type="datetimeFigureOut">
              <a:rPr lang="en-GB" smtClean="0"/>
              <a:t>03/04/2023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4F940D-19EB-494A-A2C4-943250CF4BF5}" type="slidenum">
              <a:rPr lang="en-GB" smtClean="0"/>
              <a:t>‹#›</a:t>
            </a:fld>
            <a:endParaRPr lang="en-GB"/>
          </a:p>
        </p:txBody>
      </p:sp>
    </p:spTree>
    <p:extLst>
      <p:ext uri="{BB962C8B-B14F-4D97-AF65-F5344CB8AC3E}">
        <p14:creationId xmlns:p14="http://schemas.microsoft.com/office/powerpoint/2010/main" val="660613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29F8D8-350C-4BCB-A618-B3FE89C053BA}" type="datetimeFigureOut">
              <a:rPr lang="en-GB" smtClean="0"/>
              <a:t>03/04/2023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4F940D-19EB-494A-A2C4-943250CF4BF5}" type="slidenum">
              <a:rPr lang="en-GB" smtClean="0"/>
              <a:t>‹#›</a:t>
            </a:fld>
            <a:endParaRPr lang="en-GB"/>
          </a:p>
        </p:txBody>
      </p:sp>
    </p:spTree>
    <p:extLst>
      <p:ext uri="{BB962C8B-B14F-4D97-AF65-F5344CB8AC3E}">
        <p14:creationId xmlns:p14="http://schemas.microsoft.com/office/powerpoint/2010/main" val="274535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29F8D8-350C-4BCB-A618-B3FE89C053BA}" type="datetimeFigureOut">
              <a:rPr lang="en-GB" smtClean="0"/>
              <a:t>03/04/2023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4F940D-19EB-494A-A2C4-943250CF4BF5}" type="slidenum">
              <a:rPr lang="en-GB" smtClean="0"/>
              <a:t>‹#›</a:t>
            </a:fld>
            <a:endParaRPr lang="en-GB"/>
          </a:p>
        </p:txBody>
      </p:sp>
    </p:spTree>
    <p:extLst>
      <p:ext uri="{BB962C8B-B14F-4D97-AF65-F5344CB8AC3E}">
        <p14:creationId xmlns:p14="http://schemas.microsoft.com/office/powerpoint/2010/main" val="146572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29F8D8-350C-4BCB-A618-B3FE89C053BA}" type="datetimeFigureOut">
              <a:rPr lang="en-GB" smtClean="0"/>
              <a:t>03/04/2023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4F940D-19EB-494A-A2C4-943250CF4BF5}" type="slidenum">
              <a:rPr lang="en-GB" smtClean="0"/>
              <a:t>‹#›</a:t>
            </a:fld>
            <a:endParaRPr lang="en-GB"/>
          </a:p>
        </p:txBody>
      </p:sp>
    </p:spTree>
    <p:extLst>
      <p:ext uri="{BB962C8B-B14F-4D97-AF65-F5344CB8AC3E}">
        <p14:creationId xmlns:p14="http://schemas.microsoft.com/office/powerpoint/2010/main" val="301079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29F8D8-350C-4BCB-A618-B3FE89C053BA}" type="datetimeFigureOut">
              <a:rPr lang="en-GB" smtClean="0"/>
              <a:t>03/04/2023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4F940D-19EB-494A-A2C4-943250CF4BF5}" type="slidenum">
              <a:rPr lang="en-GB" smtClean="0"/>
              <a:t>‹#›</a:t>
            </a:fld>
            <a:endParaRPr lang="en-GB"/>
          </a:p>
        </p:txBody>
      </p:sp>
    </p:spTree>
    <p:extLst>
      <p:ext uri="{BB962C8B-B14F-4D97-AF65-F5344CB8AC3E}">
        <p14:creationId xmlns:p14="http://schemas.microsoft.com/office/powerpoint/2010/main" val="1120543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9F8D8-350C-4BCB-A618-B3FE89C053BA}" type="datetimeFigureOut">
              <a:rPr lang="en-GB" smtClean="0"/>
              <a:t>03/04/2023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4F940D-19EB-494A-A2C4-943250CF4BF5}" type="slidenum">
              <a:rPr lang="en-GB" smtClean="0"/>
              <a:t>‹#›</a:t>
            </a:fld>
            <a:endParaRPr lang="en-GB"/>
          </a:p>
        </p:txBody>
      </p:sp>
    </p:spTree>
    <p:extLst>
      <p:ext uri="{BB962C8B-B14F-4D97-AF65-F5344CB8AC3E}">
        <p14:creationId xmlns:p14="http://schemas.microsoft.com/office/powerpoint/2010/main" val="133796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29F8D8-350C-4BCB-A618-B3FE89C053BA}" type="datetimeFigureOut">
              <a:rPr lang="en-GB" smtClean="0"/>
              <a:t>03/04/2023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4F940D-19EB-494A-A2C4-943250CF4BF5}" type="slidenum">
              <a:rPr lang="en-GB" smtClean="0"/>
              <a:t>‹#›</a:t>
            </a:fld>
            <a:endParaRPr lang="en-GB"/>
          </a:p>
        </p:txBody>
      </p:sp>
    </p:spTree>
    <p:extLst>
      <p:ext uri="{BB962C8B-B14F-4D97-AF65-F5344CB8AC3E}">
        <p14:creationId xmlns:p14="http://schemas.microsoft.com/office/powerpoint/2010/main" val="138482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29F8D8-350C-4BCB-A618-B3FE89C053BA}" type="datetimeFigureOut">
              <a:rPr lang="en-GB" smtClean="0"/>
              <a:t>03/04/2023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4F940D-19EB-494A-A2C4-943250CF4BF5}" type="slidenum">
              <a:rPr lang="en-GB" smtClean="0"/>
              <a:t>‹#›</a:t>
            </a:fld>
            <a:endParaRPr lang="en-GB"/>
          </a:p>
        </p:txBody>
      </p:sp>
    </p:spTree>
    <p:extLst>
      <p:ext uri="{BB962C8B-B14F-4D97-AF65-F5344CB8AC3E}">
        <p14:creationId xmlns:p14="http://schemas.microsoft.com/office/powerpoint/2010/main" val="246918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9F8D8-350C-4BCB-A618-B3FE89C053BA}" type="datetimeFigureOut">
              <a:rPr lang="en-GB" smtClean="0"/>
              <a:t>03/04/2023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F940D-19EB-494A-A2C4-943250CF4BF5}" type="slidenum">
              <a:rPr lang="en-GB" smtClean="0"/>
              <a:t>‹#›</a:t>
            </a:fld>
            <a:endParaRPr lang="en-GB"/>
          </a:p>
        </p:txBody>
      </p:sp>
    </p:spTree>
    <p:extLst>
      <p:ext uri="{BB962C8B-B14F-4D97-AF65-F5344CB8AC3E}">
        <p14:creationId xmlns:p14="http://schemas.microsoft.com/office/powerpoint/2010/main" val="20695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908" y="212436"/>
            <a:ext cx="5800437" cy="5800437"/>
          </a:xfrm>
          <a:prstGeom prst="rect">
            <a:avLst/>
          </a:prstGeom>
        </p:spPr>
      </p:pic>
      <p:sp>
        <p:nvSpPr>
          <p:cNvPr id="2" name="Title 1"/>
          <p:cNvSpPr>
            <a:spLocks noGrp="1"/>
          </p:cNvSpPr>
          <p:nvPr>
            <p:ph type="ctrTitle"/>
          </p:nvPr>
        </p:nvSpPr>
        <p:spPr>
          <a:xfrm>
            <a:off x="794326" y="2036157"/>
            <a:ext cx="5698836" cy="2041235"/>
          </a:xfrm>
        </p:spPr>
        <p:txBody>
          <a:bodyPr>
            <a:noAutofit/>
          </a:bodyPr>
          <a:lstStyle/>
          <a:p>
            <a:pPr algn="l"/>
            <a:r>
              <a:rPr lang="en-GB" sz="3600" b="1" dirty="0">
                <a:latin typeface="Garamond" panose="02020404030301010803" pitchFamily="18" charset="0"/>
              </a:rPr>
              <a:t>Enhancing our understanding of measuring </a:t>
            </a:r>
            <a:r>
              <a:rPr lang="en-GB" sz="3600" b="1" dirty="0" smtClean="0">
                <a:latin typeface="Garamond" panose="02020404030301010803" pitchFamily="18" charset="0"/>
              </a:rPr>
              <a:t>social-care related quality </a:t>
            </a:r>
            <a:r>
              <a:rPr lang="en-GB" sz="3600" b="1" dirty="0">
                <a:latin typeface="Garamond" panose="02020404030301010803" pitchFamily="18" charset="0"/>
              </a:rPr>
              <a:t>of life of people with dementia who are unable to self-report</a:t>
            </a:r>
          </a:p>
        </p:txBody>
      </p:sp>
      <p:sp>
        <p:nvSpPr>
          <p:cNvPr id="3" name="Subtitle 2"/>
          <p:cNvSpPr>
            <a:spLocks noGrp="1"/>
          </p:cNvSpPr>
          <p:nvPr>
            <p:ph type="subTitle" idx="1"/>
          </p:nvPr>
        </p:nvSpPr>
        <p:spPr>
          <a:xfrm>
            <a:off x="868217" y="5167960"/>
            <a:ext cx="10751127" cy="1505528"/>
          </a:xfrm>
        </p:spPr>
        <p:txBody>
          <a:bodyPr>
            <a:normAutofit fontScale="32500" lnSpcReduction="20000"/>
          </a:bodyPr>
          <a:lstStyle/>
          <a:p>
            <a:pPr algn="l"/>
            <a:r>
              <a:rPr lang="en-GB" sz="6800" b="1" dirty="0" smtClean="0">
                <a:latin typeface="Garamond" panose="02020404030301010803" pitchFamily="18" charset="0"/>
              </a:rPr>
              <a:t>Dr Barbora </a:t>
            </a:r>
            <a:r>
              <a:rPr lang="en-GB" sz="6800" b="1" dirty="0" err="1" smtClean="0">
                <a:latin typeface="Garamond" panose="02020404030301010803" pitchFamily="18" charset="0"/>
              </a:rPr>
              <a:t>Šilarová</a:t>
            </a:r>
            <a:r>
              <a:rPr lang="en-GB" sz="6800" b="1" dirty="0" smtClean="0">
                <a:latin typeface="Garamond" panose="02020404030301010803" pitchFamily="18" charset="0"/>
              </a:rPr>
              <a:t> (she/her)</a:t>
            </a:r>
            <a:r>
              <a:rPr lang="en-GB" sz="6800" b="1" baseline="30000" dirty="0" smtClean="0">
                <a:latin typeface="Garamond" panose="02020404030301010803" pitchFamily="18" charset="0"/>
              </a:rPr>
              <a:t>1</a:t>
            </a:r>
          </a:p>
          <a:p>
            <a:pPr algn="l"/>
            <a:r>
              <a:rPr lang="en-GB" sz="6800" dirty="0" smtClean="0">
                <a:latin typeface="Garamond" panose="02020404030301010803" pitchFamily="18" charset="0"/>
              </a:rPr>
              <a:t>Dr Stacey Rand</a:t>
            </a:r>
            <a:r>
              <a:rPr lang="en-GB" sz="6800" baseline="30000" dirty="0" smtClean="0">
                <a:latin typeface="Garamond" panose="02020404030301010803" pitchFamily="18" charset="0"/>
              </a:rPr>
              <a:t>1</a:t>
            </a:r>
            <a:r>
              <a:rPr lang="en-GB" sz="6800" dirty="0" smtClean="0">
                <a:latin typeface="Garamond" panose="02020404030301010803" pitchFamily="18" charset="0"/>
              </a:rPr>
              <a:t>, Ann-Marie Towers</a:t>
            </a:r>
            <a:r>
              <a:rPr lang="en-GB" sz="6800" baseline="30000" dirty="0" smtClean="0">
                <a:latin typeface="Garamond" panose="02020404030301010803" pitchFamily="18" charset="0"/>
              </a:rPr>
              <a:t>2</a:t>
            </a:r>
            <a:r>
              <a:rPr lang="en-GB" sz="6800" dirty="0" smtClean="0">
                <a:latin typeface="Garamond" panose="02020404030301010803" pitchFamily="18" charset="0"/>
              </a:rPr>
              <a:t> &amp; Professor Karen Jones</a:t>
            </a:r>
            <a:r>
              <a:rPr lang="en-GB" sz="6800" baseline="30000" dirty="0" smtClean="0">
                <a:latin typeface="Garamond" panose="02020404030301010803" pitchFamily="18" charset="0"/>
              </a:rPr>
              <a:t>1</a:t>
            </a:r>
          </a:p>
          <a:p>
            <a:pPr algn="l"/>
            <a:r>
              <a:rPr lang="en-GB" sz="6800" baseline="30000" dirty="0" smtClean="0">
                <a:latin typeface="Garamond" panose="02020404030301010803" pitchFamily="18" charset="0"/>
              </a:rPr>
              <a:t>1</a:t>
            </a:r>
            <a:r>
              <a:rPr lang="en-GB" sz="6800" dirty="0" smtClean="0">
                <a:latin typeface="Garamond" panose="02020404030301010803" pitchFamily="18" charset="0"/>
              </a:rPr>
              <a:t>Personal Social Services Research Unit (PSSRU), University of Kent</a:t>
            </a:r>
          </a:p>
          <a:p>
            <a:pPr algn="l"/>
            <a:r>
              <a:rPr lang="en-GB" sz="6800" dirty="0" smtClean="0">
                <a:latin typeface="Garamond" panose="02020404030301010803" pitchFamily="18" charset="0"/>
              </a:rPr>
              <a:t>²Centre for Health Services Research (CHSS), University of Kent</a:t>
            </a:r>
          </a:p>
          <a:p>
            <a:pPr algn="l"/>
            <a:endParaRPr lang="en-GB" sz="7200" dirty="0" smtClean="0">
              <a:latin typeface="Garamond" panose="02020404030301010803" pitchFamily="18" charset="0"/>
            </a:endParaRPr>
          </a:p>
          <a:p>
            <a:pPr algn="l"/>
            <a:endParaRPr lang="en-GB" sz="7200" dirty="0" smtClean="0">
              <a:latin typeface="Garamond" panose="02020404030301010803" pitchFamily="18" charset="0"/>
            </a:endParaRPr>
          </a:p>
          <a:p>
            <a:endParaRPr lang="en-GB" dirty="0" smtClean="0"/>
          </a:p>
          <a:p>
            <a:endParaRPr lang="en-GB" dirty="0"/>
          </a:p>
        </p:txBody>
      </p:sp>
      <p:pic>
        <p:nvPicPr>
          <p:cNvPr id="7" name="Picture 6"/>
          <p:cNvPicPr>
            <a:picLocks noChangeAspect="1"/>
          </p:cNvPicPr>
          <p:nvPr/>
        </p:nvPicPr>
        <p:blipFill>
          <a:blip r:embed="rId4"/>
          <a:stretch>
            <a:fillRect/>
          </a:stretch>
        </p:blipFill>
        <p:spPr>
          <a:xfrm>
            <a:off x="332509" y="105713"/>
            <a:ext cx="1538524" cy="917197"/>
          </a:xfrm>
          <a:prstGeom prst="rect">
            <a:avLst/>
          </a:prstGeom>
        </p:spPr>
      </p:pic>
      <p:pic>
        <p:nvPicPr>
          <p:cNvPr id="8" name="Picture 7"/>
          <p:cNvPicPr>
            <a:picLocks noChangeAspect="1"/>
          </p:cNvPicPr>
          <p:nvPr/>
        </p:nvPicPr>
        <p:blipFill>
          <a:blip r:embed="rId5"/>
          <a:stretch>
            <a:fillRect/>
          </a:stretch>
        </p:blipFill>
        <p:spPr>
          <a:xfrm>
            <a:off x="2073449" y="357808"/>
            <a:ext cx="1423733" cy="665102"/>
          </a:xfrm>
          <a:prstGeom prst="rect">
            <a:avLst/>
          </a:prstGeom>
        </p:spPr>
      </p:pic>
      <p:pic>
        <p:nvPicPr>
          <p:cNvPr id="10" name="Picture 9">
            <a:extLst>
              <a:ext uri="{FF2B5EF4-FFF2-40B4-BE49-F238E27FC236}">
                <a16:creationId xmlns:a16="http://schemas.microsoft.com/office/drawing/2014/main" id="{B24A1616-FDCB-4B46-97BC-EFF0A47FD38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870036" y="396380"/>
            <a:ext cx="1746456" cy="60243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38398" y="280928"/>
            <a:ext cx="3446963" cy="616825"/>
          </a:xfrm>
          <a:prstGeom prst="rect">
            <a:avLst/>
          </a:prstGeom>
        </p:spPr>
      </p:pic>
    </p:spTree>
    <p:extLst>
      <p:ext uri="{BB962C8B-B14F-4D97-AF65-F5344CB8AC3E}">
        <p14:creationId xmlns:p14="http://schemas.microsoft.com/office/powerpoint/2010/main" val="443441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latin typeface="Garamond" panose="02020404030301010803" pitchFamily="18" charset="0"/>
              </a:rPr>
              <a:t>Distribution of responses - ASCOT-Proxy</a:t>
            </a:r>
            <a:endParaRPr lang="en-GB" b="1" dirty="0">
              <a:latin typeface="Garamond" panose="02020404030301010803" pitchFamily="18" charset="0"/>
            </a:endParaRPr>
          </a:p>
        </p:txBody>
      </p:sp>
      <p:pic>
        <p:nvPicPr>
          <p:cNvPr id="6" name="Content Placeholder 5"/>
          <p:cNvPicPr>
            <a:picLocks noGrp="1" noChangeAspect="1"/>
          </p:cNvPicPr>
          <p:nvPr>
            <p:ph idx="1"/>
          </p:nvPr>
        </p:nvPicPr>
        <p:blipFill>
          <a:blip r:embed="rId3"/>
          <a:stretch>
            <a:fillRect/>
          </a:stretch>
        </p:blipFill>
        <p:spPr>
          <a:xfrm>
            <a:off x="619432" y="1543345"/>
            <a:ext cx="9952878" cy="486959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9713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7598"/>
          </a:xfrm>
        </p:spPr>
        <p:txBody>
          <a:bodyPr>
            <a:normAutofit fontScale="90000"/>
          </a:bodyPr>
          <a:lstStyle/>
          <a:p>
            <a:r>
              <a:rPr lang="en-GB" b="1" dirty="0">
                <a:latin typeface="Garamond" panose="02020404030301010803" pitchFamily="18" charset="0"/>
              </a:rPr>
              <a:t>Distribution of </a:t>
            </a:r>
            <a:r>
              <a:rPr lang="en-GB" b="1" dirty="0" smtClean="0">
                <a:latin typeface="Garamond" panose="02020404030301010803" pitchFamily="18" charset="0"/>
              </a:rPr>
              <a:t>responses - </a:t>
            </a:r>
            <a:r>
              <a:rPr lang="en-GB" b="1" dirty="0">
                <a:latin typeface="Garamond" panose="02020404030301010803" pitchFamily="18" charset="0"/>
              </a:rPr>
              <a:t>ASCOT-Proxy</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7894" y="1363510"/>
            <a:ext cx="6607373" cy="4801316"/>
          </a:xfrm>
          <a:prstGeom prst="rect">
            <a:avLst/>
          </a:prstGeom>
          <a:ln>
            <a:noFill/>
          </a:ln>
          <a:effectLst>
            <a:outerShdw blurRad="190500" algn="tl" rotWithShape="0">
              <a:srgbClr val="000000">
                <a:alpha val="70000"/>
              </a:srgbClr>
            </a:outerShdw>
          </a:effectLst>
        </p:spPr>
      </p:pic>
      <p:graphicFrame>
        <p:nvGraphicFramePr>
          <p:cNvPr id="8" name="Table 7"/>
          <p:cNvGraphicFramePr>
            <a:graphicFrameLocks noGrp="1"/>
          </p:cNvGraphicFramePr>
          <p:nvPr>
            <p:extLst>
              <p:ext uri="{D42A27DB-BD31-4B8C-83A1-F6EECF244321}">
                <p14:modId xmlns:p14="http://schemas.microsoft.com/office/powerpoint/2010/main" val="3341243432"/>
              </p:ext>
            </p:extLst>
          </p:nvPr>
        </p:nvGraphicFramePr>
        <p:xfrm>
          <a:off x="7275870" y="1363510"/>
          <a:ext cx="4748981" cy="2598889"/>
        </p:xfrm>
        <a:graphic>
          <a:graphicData uri="http://schemas.openxmlformats.org/drawingml/2006/table">
            <a:tbl>
              <a:tblPr firstRow="1" bandRow="1">
                <a:tableStyleId>{68D230F3-CF80-4859-8CE7-A43EE81993B5}</a:tableStyleId>
              </a:tblPr>
              <a:tblGrid>
                <a:gridCol w="1451077">
                  <a:extLst>
                    <a:ext uri="{9D8B030D-6E8A-4147-A177-3AD203B41FA5}">
                      <a16:colId xmlns:a16="http://schemas.microsoft.com/office/drawing/2014/main" val="3488870787"/>
                    </a:ext>
                  </a:extLst>
                </a:gridCol>
                <a:gridCol w="683567">
                  <a:extLst>
                    <a:ext uri="{9D8B030D-6E8A-4147-A177-3AD203B41FA5}">
                      <a16:colId xmlns:a16="http://schemas.microsoft.com/office/drawing/2014/main" val="1381765622"/>
                    </a:ext>
                  </a:extLst>
                </a:gridCol>
                <a:gridCol w="1367130">
                  <a:extLst>
                    <a:ext uri="{9D8B030D-6E8A-4147-A177-3AD203B41FA5}">
                      <a16:colId xmlns:a16="http://schemas.microsoft.com/office/drawing/2014/main" val="2864905013"/>
                    </a:ext>
                  </a:extLst>
                </a:gridCol>
                <a:gridCol w="1247207">
                  <a:extLst>
                    <a:ext uri="{9D8B030D-6E8A-4147-A177-3AD203B41FA5}">
                      <a16:colId xmlns:a16="http://schemas.microsoft.com/office/drawing/2014/main" val="1328510107"/>
                    </a:ext>
                  </a:extLst>
                </a:gridCol>
              </a:tblGrid>
              <a:tr h="573026">
                <a:tc>
                  <a:txBody>
                    <a:bodyPr/>
                    <a:lstStyle/>
                    <a:p>
                      <a:r>
                        <a:rPr lang="en-GB" dirty="0" smtClean="0">
                          <a:latin typeface="Garamond" panose="02020404030301010803" pitchFamily="18" charset="0"/>
                        </a:rPr>
                        <a:t>Variable</a:t>
                      </a:r>
                      <a:endParaRPr lang="en-GB" dirty="0">
                        <a:latin typeface="Garamond" panose="02020404030301010803" pitchFamily="18" charset="0"/>
                      </a:endParaRPr>
                    </a:p>
                  </a:txBody>
                  <a:tcPr/>
                </a:tc>
                <a:tc>
                  <a:txBody>
                    <a:bodyPr/>
                    <a:lstStyle/>
                    <a:p>
                      <a:r>
                        <a:rPr lang="en-GB" dirty="0" smtClean="0">
                          <a:latin typeface="Garamond" panose="02020404030301010803" pitchFamily="18" charset="0"/>
                        </a:rPr>
                        <a:t>N</a:t>
                      </a:r>
                      <a:endParaRPr lang="en-GB" dirty="0">
                        <a:latin typeface="Garamond" panose="02020404030301010803" pitchFamily="18" charset="0"/>
                      </a:endParaRPr>
                    </a:p>
                  </a:txBody>
                  <a:tcPr/>
                </a:tc>
                <a:tc>
                  <a:txBody>
                    <a:bodyPr/>
                    <a:lstStyle/>
                    <a:p>
                      <a:r>
                        <a:rPr lang="en-GB" dirty="0" smtClean="0">
                          <a:latin typeface="Garamond" panose="02020404030301010803" pitchFamily="18" charset="0"/>
                        </a:rPr>
                        <a:t>Mean</a:t>
                      </a:r>
                      <a:endParaRPr lang="en-GB" dirty="0">
                        <a:latin typeface="Garamond" panose="02020404030301010803" pitchFamily="18" charset="0"/>
                      </a:endParaRPr>
                    </a:p>
                  </a:txBody>
                  <a:tcPr/>
                </a:tc>
                <a:tc>
                  <a:txBody>
                    <a:bodyPr/>
                    <a:lstStyle/>
                    <a:p>
                      <a:r>
                        <a:rPr lang="en-GB" dirty="0" smtClean="0">
                          <a:latin typeface="Garamond" panose="02020404030301010803" pitchFamily="18" charset="0"/>
                        </a:rPr>
                        <a:t>SD</a:t>
                      </a:r>
                      <a:endParaRPr lang="en-GB" dirty="0">
                        <a:latin typeface="Garamond" panose="02020404030301010803" pitchFamily="18" charset="0"/>
                      </a:endParaRPr>
                    </a:p>
                  </a:txBody>
                  <a:tcPr/>
                </a:tc>
                <a:extLst>
                  <a:ext uri="{0D108BD9-81ED-4DB2-BD59-A6C34878D82A}">
                    <a16:rowId xmlns:a16="http://schemas.microsoft.com/office/drawing/2014/main" val="3800996239"/>
                  </a:ext>
                </a:extLst>
              </a:tr>
              <a:tr h="573026">
                <a:tc>
                  <a:txBody>
                    <a:bodyPr/>
                    <a:lstStyle/>
                    <a:p>
                      <a:r>
                        <a:rPr lang="en-GB" dirty="0" smtClean="0">
                          <a:latin typeface="Garamond" panose="02020404030301010803" pitchFamily="18" charset="0"/>
                        </a:rPr>
                        <a:t>P-Proxy</a:t>
                      </a:r>
                      <a:endParaRPr lang="en-GB" dirty="0">
                        <a:latin typeface="Garamond" panose="02020404030301010803" pitchFamily="18" charset="0"/>
                      </a:endParaRPr>
                    </a:p>
                  </a:txBody>
                  <a:tcPr/>
                </a:tc>
                <a:tc>
                  <a:txBody>
                    <a:bodyPr/>
                    <a:lstStyle/>
                    <a:p>
                      <a:r>
                        <a:rPr lang="en-GB" dirty="0" smtClean="0">
                          <a:latin typeface="Garamond" panose="02020404030301010803" pitchFamily="18" charset="0"/>
                        </a:rPr>
                        <a:t>275</a:t>
                      </a:r>
                      <a:endParaRPr lang="en-GB" dirty="0">
                        <a:latin typeface="Garamond" panose="02020404030301010803" pitchFamily="18" charset="0"/>
                      </a:endParaRPr>
                    </a:p>
                  </a:txBody>
                  <a:tcPr/>
                </a:tc>
                <a:tc>
                  <a:txBody>
                    <a:bodyPr/>
                    <a:lstStyle/>
                    <a:p>
                      <a:r>
                        <a:rPr lang="en-GB" dirty="0" smtClean="0">
                          <a:latin typeface="Garamond" panose="02020404030301010803" pitchFamily="18" charset="0"/>
                        </a:rPr>
                        <a:t>.597 </a:t>
                      </a:r>
                      <a:endParaRPr lang="en-GB" dirty="0">
                        <a:latin typeface="Garamond" panose="02020404030301010803" pitchFamily="18" charset="0"/>
                      </a:endParaRPr>
                    </a:p>
                  </a:txBody>
                  <a:tcPr/>
                </a:tc>
                <a:tc>
                  <a:txBody>
                    <a:bodyPr/>
                    <a:lstStyle/>
                    <a:p>
                      <a:r>
                        <a:rPr lang="en-GB" dirty="0" smtClean="0">
                          <a:latin typeface="Garamond" panose="02020404030301010803" pitchFamily="18" charset="0"/>
                        </a:rPr>
                        <a:t>.219 </a:t>
                      </a:r>
                      <a:endParaRPr lang="en-GB" dirty="0">
                        <a:latin typeface="Garamond" panose="02020404030301010803" pitchFamily="18" charset="0"/>
                      </a:endParaRPr>
                    </a:p>
                  </a:txBody>
                  <a:tcPr/>
                </a:tc>
                <a:extLst>
                  <a:ext uri="{0D108BD9-81ED-4DB2-BD59-A6C34878D82A}">
                    <a16:rowId xmlns:a16="http://schemas.microsoft.com/office/drawing/2014/main" val="3943570519"/>
                  </a:ext>
                </a:extLst>
              </a:tr>
              <a:tr h="573026">
                <a:tc>
                  <a:txBody>
                    <a:bodyPr/>
                    <a:lstStyle/>
                    <a:p>
                      <a:r>
                        <a:rPr lang="en-GB" dirty="0" smtClean="0">
                          <a:latin typeface="Garamond" panose="02020404030301010803" pitchFamily="18" charset="0"/>
                        </a:rPr>
                        <a:t>P-Person</a:t>
                      </a:r>
                      <a:endParaRPr lang="en-GB" dirty="0">
                        <a:latin typeface="Garamond" panose="02020404030301010803" pitchFamily="18" charset="0"/>
                      </a:endParaRPr>
                    </a:p>
                  </a:txBody>
                  <a:tcPr/>
                </a:tc>
                <a:tc>
                  <a:txBody>
                    <a:bodyPr/>
                    <a:lstStyle/>
                    <a:p>
                      <a:r>
                        <a:rPr lang="en-GB" dirty="0" smtClean="0">
                          <a:latin typeface="Garamond" panose="02020404030301010803" pitchFamily="18" charset="0"/>
                        </a:rPr>
                        <a:t>275</a:t>
                      </a:r>
                      <a:endParaRPr lang="en-GB" dirty="0">
                        <a:latin typeface="Garamond" panose="02020404030301010803" pitchFamily="18" charset="0"/>
                      </a:endParaRPr>
                    </a:p>
                  </a:txBody>
                  <a:tcPr/>
                </a:tc>
                <a:tc>
                  <a:txBody>
                    <a:bodyPr/>
                    <a:lstStyle/>
                    <a:p>
                      <a:r>
                        <a:rPr lang="en-GB" dirty="0" smtClean="0">
                          <a:latin typeface="Garamond" panose="02020404030301010803" pitchFamily="18" charset="0"/>
                        </a:rPr>
                        <a:t>.642 </a:t>
                      </a:r>
                      <a:endParaRPr lang="en-GB" dirty="0">
                        <a:latin typeface="Garamond" panose="02020404030301010803" pitchFamily="18" charset="0"/>
                      </a:endParaRPr>
                    </a:p>
                  </a:txBody>
                  <a:tcPr/>
                </a:tc>
                <a:tc>
                  <a:txBody>
                    <a:bodyPr/>
                    <a:lstStyle/>
                    <a:p>
                      <a:r>
                        <a:rPr lang="en-GB" dirty="0" smtClean="0">
                          <a:latin typeface="Garamond" panose="02020404030301010803" pitchFamily="18" charset="0"/>
                        </a:rPr>
                        <a:t> .218 </a:t>
                      </a:r>
                      <a:endParaRPr lang="en-GB" dirty="0">
                        <a:latin typeface="Garamond" panose="02020404030301010803" pitchFamily="18" charset="0"/>
                      </a:endParaRPr>
                    </a:p>
                  </a:txBody>
                  <a:tcPr/>
                </a:tc>
                <a:extLst>
                  <a:ext uri="{0D108BD9-81ED-4DB2-BD59-A6C34878D82A}">
                    <a16:rowId xmlns:a16="http://schemas.microsoft.com/office/drawing/2014/main" val="2384625417"/>
                  </a:ext>
                </a:extLst>
              </a:tr>
              <a:tr h="879811">
                <a:tc>
                  <a:txBody>
                    <a:bodyPr/>
                    <a:lstStyle/>
                    <a:p>
                      <a:r>
                        <a:rPr lang="en-GB" dirty="0" smtClean="0">
                          <a:latin typeface="Garamond" panose="02020404030301010803" pitchFamily="18" charset="0"/>
                        </a:rPr>
                        <a:t>Difference</a:t>
                      </a:r>
                      <a:endParaRPr lang="en-GB" dirty="0">
                        <a:latin typeface="Garamond" panose="02020404030301010803" pitchFamily="18" charset="0"/>
                      </a:endParaRPr>
                    </a:p>
                  </a:txBody>
                  <a:tcPr/>
                </a:tc>
                <a:tc>
                  <a:txBody>
                    <a:bodyPr/>
                    <a:lstStyle/>
                    <a:p>
                      <a:r>
                        <a:rPr lang="en-GB" dirty="0" smtClean="0">
                          <a:latin typeface="Garamond" panose="02020404030301010803" pitchFamily="18" charset="0"/>
                        </a:rPr>
                        <a:t>275</a:t>
                      </a:r>
                      <a:endParaRPr lang="en-GB" dirty="0">
                        <a:latin typeface="Garamond" panose="02020404030301010803" pitchFamily="18" charset="0"/>
                      </a:endParaRPr>
                    </a:p>
                  </a:txBody>
                  <a:tcPr/>
                </a:tc>
                <a:tc>
                  <a:txBody>
                    <a:bodyPr/>
                    <a:lstStyle/>
                    <a:p>
                      <a:r>
                        <a:rPr lang="en-GB" dirty="0" smtClean="0">
                          <a:latin typeface="Garamond" panose="02020404030301010803" pitchFamily="18" charset="0"/>
                        </a:rPr>
                        <a:t>-.046 </a:t>
                      </a:r>
                      <a:endParaRPr lang="en-GB" dirty="0">
                        <a:latin typeface="Garamond" panose="02020404030301010803" pitchFamily="18" charset="0"/>
                      </a:endParaRPr>
                    </a:p>
                  </a:txBody>
                  <a:tcPr/>
                </a:tc>
                <a:tc>
                  <a:txBody>
                    <a:bodyPr/>
                    <a:lstStyle/>
                    <a:p>
                      <a:r>
                        <a:rPr lang="en-GB" dirty="0" smtClean="0">
                          <a:latin typeface="Garamond" panose="02020404030301010803" pitchFamily="18" charset="0"/>
                        </a:rPr>
                        <a:t>.220 </a:t>
                      </a:r>
                      <a:endParaRPr lang="en-GB" dirty="0">
                        <a:latin typeface="Garamond" panose="02020404030301010803" pitchFamily="18" charset="0"/>
                      </a:endParaRPr>
                    </a:p>
                  </a:txBody>
                  <a:tcPr/>
                </a:tc>
                <a:extLst>
                  <a:ext uri="{0D108BD9-81ED-4DB2-BD59-A6C34878D82A}">
                    <a16:rowId xmlns:a16="http://schemas.microsoft.com/office/drawing/2014/main" val="1398915105"/>
                  </a:ext>
                </a:extLst>
              </a:tr>
            </a:tbl>
          </a:graphicData>
        </a:graphic>
      </p:graphicFrame>
      <p:sp>
        <p:nvSpPr>
          <p:cNvPr id="9" name="Rectangle 8"/>
          <p:cNvSpPr/>
          <p:nvPr/>
        </p:nvSpPr>
        <p:spPr>
          <a:xfrm>
            <a:off x="8455161" y="3579502"/>
            <a:ext cx="2390398" cy="369332"/>
          </a:xfrm>
          <a:prstGeom prst="rect">
            <a:avLst/>
          </a:prstGeom>
        </p:spPr>
        <p:txBody>
          <a:bodyPr wrap="none">
            <a:spAutoFit/>
          </a:bodyPr>
          <a:lstStyle/>
          <a:p>
            <a:r>
              <a:rPr lang="en-GB" dirty="0" err="1">
                <a:latin typeface="Garamond" panose="02020404030301010803" pitchFamily="18" charset="0"/>
              </a:rPr>
              <a:t>Pr</a:t>
            </a:r>
            <a:r>
              <a:rPr lang="en-GB" dirty="0">
                <a:latin typeface="Garamond" panose="02020404030301010803" pitchFamily="18" charset="0"/>
              </a:rPr>
              <a:t>(|T| &gt; |t|) = 0.0006 </a:t>
            </a:r>
          </a:p>
        </p:txBody>
      </p:sp>
      <p:sp>
        <p:nvSpPr>
          <p:cNvPr id="3" name="TextBox 2"/>
          <p:cNvSpPr txBox="1"/>
          <p:nvPr/>
        </p:nvSpPr>
        <p:spPr>
          <a:xfrm>
            <a:off x="7275870" y="4473677"/>
            <a:ext cx="4670323" cy="923330"/>
          </a:xfrm>
          <a:prstGeom prst="rect">
            <a:avLst/>
          </a:prstGeom>
          <a:noFill/>
        </p:spPr>
        <p:txBody>
          <a:bodyPr wrap="square" rtlCol="0">
            <a:spAutoFit/>
          </a:bodyPr>
          <a:lstStyle/>
          <a:p>
            <a:r>
              <a:rPr lang="en-GB" b="1" dirty="0" smtClean="0">
                <a:latin typeface="Garamond" panose="02020404030301010803" pitchFamily="18" charset="0"/>
              </a:rPr>
              <a:t>Correlation between Proxy-Proxy and Proxy-Patient</a:t>
            </a:r>
          </a:p>
          <a:p>
            <a:r>
              <a:rPr lang="en-GB" dirty="0" smtClean="0">
                <a:latin typeface="Garamond" panose="02020404030301010803" pitchFamily="18" charset="0"/>
              </a:rPr>
              <a:t>Spearman's </a:t>
            </a:r>
            <a:r>
              <a:rPr lang="en-GB" dirty="0">
                <a:latin typeface="Garamond" panose="02020404030301010803" pitchFamily="18" charset="0"/>
              </a:rPr>
              <a:t>rho = </a:t>
            </a:r>
            <a:r>
              <a:rPr lang="en-GB" dirty="0" smtClean="0">
                <a:latin typeface="Garamond" panose="02020404030301010803" pitchFamily="18" charset="0"/>
              </a:rPr>
              <a:t> 0.54 (moderate correlation)</a:t>
            </a:r>
            <a:endParaRPr lang="en-GB" dirty="0">
              <a:latin typeface="Garamond" panose="02020404030301010803" pitchFamily="18" charset="0"/>
            </a:endParaRPr>
          </a:p>
        </p:txBody>
      </p:sp>
    </p:spTree>
    <p:extLst>
      <p:ext uri="{BB962C8B-B14F-4D97-AF65-F5344CB8AC3E}">
        <p14:creationId xmlns:p14="http://schemas.microsoft.com/office/powerpoint/2010/main" val="660905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normAutofit/>
          </a:bodyPr>
          <a:lstStyle/>
          <a:p>
            <a:r>
              <a:rPr lang="en-GB" sz="3200" b="1" dirty="0" smtClean="0">
                <a:latin typeface="Garamond" panose="02020404030301010803" pitchFamily="18" charset="0"/>
              </a:rPr>
              <a:t>Feasibility </a:t>
            </a:r>
            <a:r>
              <a:rPr lang="en-GB" sz="3200" b="1" dirty="0">
                <a:latin typeface="Garamond" panose="02020404030301010803" pitchFamily="18" charset="0"/>
              </a:rPr>
              <a:t>(</a:t>
            </a:r>
            <a:r>
              <a:rPr lang="en-GB" sz="3200" b="1" dirty="0" smtClean="0">
                <a:latin typeface="Garamond" panose="02020404030301010803" pitchFamily="18" charset="0"/>
              </a:rPr>
              <a:t>acceptability) - ASCOT-Proxy</a:t>
            </a:r>
            <a:endParaRPr lang="en-GB" sz="3200" b="1" dirty="0">
              <a:latin typeface="Garamond" panose="020204040303010108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0346336"/>
              </p:ext>
            </p:extLst>
          </p:nvPr>
        </p:nvGraphicFramePr>
        <p:xfrm>
          <a:off x="375920" y="1259840"/>
          <a:ext cx="10977880" cy="49171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695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10713115" cy="1325563"/>
          </a:xfrm>
        </p:spPr>
        <p:txBody>
          <a:bodyPr>
            <a:normAutofit/>
          </a:bodyPr>
          <a:lstStyle/>
          <a:p>
            <a:r>
              <a:rPr lang="en-GB" sz="4000" b="1" dirty="0" smtClean="0">
                <a:latin typeface="Garamond" panose="02020404030301010803" pitchFamily="18" charset="0"/>
              </a:rPr>
              <a:t>Internal consistency (reliability) - ASCOT-Proxy</a:t>
            </a:r>
            <a:endParaRPr lang="en-GB" sz="4000" b="1" dirty="0">
              <a:latin typeface="Garamond" panose="02020404030301010803" pitchFamily="18" charset="0"/>
            </a:endParaRPr>
          </a:p>
        </p:txBody>
      </p:sp>
      <p:sp>
        <p:nvSpPr>
          <p:cNvPr id="3" name="Content Placeholder 2"/>
          <p:cNvSpPr>
            <a:spLocks noGrp="1"/>
          </p:cNvSpPr>
          <p:nvPr>
            <p:ph type="body" idx="1"/>
          </p:nvPr>
        </p:nvSpPr>
        <p:spPr>
          <a:xfrm>
            <a:off x="475994" y="1681163"/>
            <a:ext cx="5157787" cy="823912"/>
          </a:xfrm>
        </p:spPr>
        <p:txBody>
          <a:bodyPr>
            <a:normAutofit fontScale="25000" lnSpcReduction="20000"/>
          </a:bodyPr>
          <a:lstStyle/>
          <a:p>
            <a:endParaRPr lang="en-GB" dirty="0" smtClean="0"/>
          </a:p>
          <a:p>
            <a:endParaRPr lang="en-GB" dirty="0"/>
          </a:p>
          <a:p>
            <a:endParaRPr lang="en-GB" sz="11200" dirty="0">
              <a:latin typeface="Garamond" panose="02020404030301010803" pitchFamily="18" charset="0"/>
            </a:endParaRPr>
          </a:p>
          <a:p>
            <a:pPr algn="ctr"/>
            <a:r>
              <a:rPr lang="en-GB" sz="11200" dirty="0" smtClean="0">
                <a:latin typeface="Garamond" panose="02020404030301010803" pitchFamily="18" charset="0"/>
              </a:rPr>
              <a:t>Proxy-Proxy</a:t>
            </a:r>
            <a:endParaRPr lang="en-GB" sz="11200" dirty="0">
              <a:latin typeface="Garamond" panose="02020404030301010803" pitchFamily="18" charset="0"/>
            </a:endParaRPr>
          </a:p>
        </p:txBody>
      </p:sp>
      <p:sp>
        <p:nvSpPr>
          <p:cNvPr id="4" name="Content Placeholder 3"/>
          <p:cNvSpPr>
            <a:spLocks noGrp="1"/>
          </p:cNvSpPr>
          <p:nvPr>
            <p:ph sz="half" idx="2"/>
          </p:nvPr>
        </p:nvSpPr>
        <p:spPr>
          <a:xfrm>
            <a:off x="393290" y="2505075"/>
            <a:ext cx="5604285" cy="2460215"/>
          </a:xfrm>
        </p:spPr>
        <p:txBody>
          <a:bodyPr/>
          <a:lstStyle/>
          <a:p>
            <a:endParaRPr lang="en-GB" dirty="0">
              <a:latin typeface="Garamond" panose="02020404030301010803" pitchFamily="18" charset="0"/>
            </a:endParaRPr>
          </a:p>
          <a:p>
            <a:r>
              <a:rPr lang="en-GB" dirty="0" smtClean="0">
                <a:latin typeface="Garamond" panose="02020404030301010803" pitchFamily="18" charset="0"/>
              </a:rPr>
              <a:t>Number </a:t>
            </a:r>
            <a:r>
              <a:rPr lang="en-GB" dirty="0">
                <a:latin typeface="Garamond" panose="02020404030301010803" pitchFamily="18" charset="0"/>
              </a:rPr>
              <a:t>of items in the </a:t>
            </a:r>
            <a:r>
              <a:rPr lang="en-GB" dirty="0" smtClean="0">
                <a:latin typeface="Garamond" panose="02020404030301010803" pitchFamily="18" charset="0"/>
              </a:rPr>
              <a:t>scale: 8</a:t>
            </a:r>
            <a:endParaRPr lang="en-GB" dirty="0">
              <a:latin typeface="Garamond" panose="02020404030301010803" pitchFamily="18" charset="0"/>
            </a:endParaRPr>
          </a:p>
          <a:p>
            <a:r>
              <a:rPr lang="en-GB" dirty="0">
                <a:latin typeface="Garamond" panose="02020404030301010803" pitchFamily="18" charset="0"/>
              </a:rPr>
              <a:t>Scale reliability </a:t>
            </a:r>
            <a:r>
              <a:rPr lang="en-GB" dirty="0" smtClean="0">
                <a:latin typeface="Garamond" panose="02020404030301010803" pitchFamily="18" charset="0"/>
              </a:rPr>
              <a:t>coefficient: 0.76</a:t>
            </a:r>
            <a:endParaRPr lang="en-GB" dirty="0" smtClean="0"/>
          </a:p>
          <a:p>
            <a:pPr marL="0" indent="0">
              <a:buNone/>
            </a:pPr>
            <a:r>
              <a:rPr lang="en-GB" dirty="0"/>
              <a:t> </a:t>
            </a:r>
          </a:p>
        </p:txBody>
      </p:sp>
      <p:sp>
        <p:nvSpPr>
          <p:cNvPr id="5" name="Text Placeholder 4"/>
          <p:cNvSpPr>
            <a:spLocks noGrp="1"/>
          </p:cNvSpPr>
          <p:nvPr>
            <p:ph type="body" sz="quarter" idx="3"/>
          </p:nvPr>
        </p:nvSpPr>
        <p:spPr/>
        <p:txBody>
          <a:bodyPr>
            <a:normAutofit/>
          </a:bodyPr>
          <a:lstStyle/>
          <a:p>
            <a:pPr algn="ctr"/>
            <a:r>
              <a:rPr lang="en-GB" sz="2800" dirty="0" smtClean="0">
                <a:latin typeface="Garamond" panose="02020404030301010803" pitchFamily="18" charset="0"/>
              </a:rPr>
              <a:t>Proxy-Patient</a:t>
            </a:r>
            <a:endParaRPr lang="en-GB" sz="2800" dirty="0">
              <a:latin typeface="Garamond" panose="02020404030301010803" pitchFamily="18" charset="0"/>
            </a:endParaRPr>
          </a:p>
        </p:txBody>
      </p:sp>
      <p:sp>
        <p:nvSpPr>
          <p:cNvPr id="6" name="Content Placeholder 5"/>
          <p:cNvSpPr>
            <a:spLocks noGrp="1"/>
          </p:cNvSpPr>
          <p:nvPr>
            <p:ph sz="quarter" idx="4"/>
          </p:nvPr>
        </p:nvSpPr>
        <p:spPr>
          <a:xfrm>
            <a:off x="6172200" y="2505075"/>
            <a:ext cx="5183188" cy="2352060"/>
          </a:xfrm>
        </p:spPr>
        <p:txBody>
          <a:bodyPr/>
          <a:lstStyle/>
          <a:p>
            <a:endParaRPr lang="en-GB" dirty="0">
              <a:latin typeface="Garamond" panose="02020404030301010803" pitchFamily="18" charset="0"/>
            </a:endParaRPr>
          </a:p>
          <a:p>
            <a:r>
              <a:rPr lang="en-GB" dirty="0">
                <a:latin typeface="Garamond" panose="02020404030301010803" pitchFamily="18" charset="0"/>
              </a:rPr>
              <a:t>Number of items in the </a:t>
            </a:r>
            <a:r>
              <a:rPr lang="en-GB" dirty="0" smtClean="0">
                <a:latin typeface="Garamond" panose="02020404030301010803" pitchFamily="18" charset="0"/>
              </a:rPr>
              <a:t>scale: 8</a:t>
            </a:r>
            <a:endParaRPr lang="en-GB" dirty="0">
              <a:latin typeface="Garamond" panose="02020404030301010803" pitchFamily="18" charset="0"/>
            </a:endParaRPr>
          </a:p>
          <a:p>
            <a:r>
              <a:rPr lang="en-GB" dirty="0">
                <a:latin typeface="Garamond" panose="02020404030301010803" pitchFamily="18" charset="0"/>
              </a:rPr>
              <a:t>Scale reliability </a:t>
            </a:r>
            <a:r>
              <a:rPr lang="en-GB" dirty="0" smtClean="0">
                <a:latin typeface="Garamond" panose="02020404030301010803" pitchFamily="18" charset="0"/>
              </a:rPr>
              <a:t>coefficient: 0.78</a:t>
            </a:r>
            <a:endParaRPr lang="en-GB" dirty="0">
              <a:latin typeface="Garamond" panose="02020404030301010803" pitchFamily="18" charset="0"/>
            </a:endParaRPr>
          </a:p>
        </p:txBody>
      </p:sp>
      <p:sp>
        <p:nvSpPr>
          <p:cNvPr id="7" name="TextBox 6"/>
          <p:cNvSpPr txBox="1"/>
          <p:nvPr/>
        </p:nvSpPr>
        <p:spPr>
          <a:xfrm>
            <a:off x="1789471" y="5250426"/>
            <a:ext cx="8799871" cy="954107"/>
          </a:xfrm>
          <a:prstGeom prst="rect">
            <a:avLst/>
          </a:prstGeom>
          <a:solidFill>
            <a:srgbClr val="53B9D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GB" sz="2800" dirty="0" smtClean="0">
                <a:latin typeface="Garamond" panose="02020404030301010803" pitchFamily="18" charset="0"/>
              </a:rPr>
              <a:t>Ordinal alpha (a </a:t>
            </a:r>
            <a:r>
              <a:rPr lang="en-GB" sz="2800" dirty="0">
                <a:latin typeface="Garamond" panose="02020404030301010803" pitchFamily="18" charset="0"/>
              </a:rPr>
              <a:t>coefficient of reliability</a:t>
            </a:r>
            <a:r>
              <a:rPr lang="en-GB" sz="2800" dirty="0" smtClean="0">
                <a:latin typeface="Garamond" panose="02020404030301010803" pitchFamily="18" charset="0"/>
              </a:rPr>
              <a:t>​) &gt; 0.7 is reliability standard</a:t>
            </a:r>
            <a:endParaRPr lang="en-GB" dirty="0"/>
          </a:p>
        </p:txBody>
      </p:sp>
    </p:spTree>
    <p:extLst>
      <p:ext uri="{BB962C8B-B14F-4D97-AF65-F5344CB8AC3E}">
        <p14:creationId xmlns:p14="http://schemas.microsoft.com/office/powerpoint/2010/main" val="28305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Garamond" panose="02020404030301010803" pitchFamily="18" charset="0"/>
              </a:rPr>
              <a:t>Construct </a:t>
            </a:r>
            <a:r>
              <a:rPr lang="en-GB" b="1" dirty="0" smtClean="0">
                <a:latin typeface="Garamond" panose="02020404030301010803" pitchFamily="18" charset="0"/>
              </a:rPr>
              <a:t>validity - ASCOT-Proxy</a:t>
            </a:r>
            <a:endParaRPr lang="en-GB" dirty="0">
              <a:latin typeface="Garamond" panose="02020404030301010803" pitchFamily="18" charset="0"/>
            </a:endParaRPr>
          </a:p>
        </p:txBody>
      </p:sp>
      <p:sp>
        <p:nvSpPr>
          <p:cNvPr id="4" name="Text Placeholder 3"/>
          <p:cNvSpPr>
            <a:spLocks noGrp="1"/>
          </p:cNvSpPr>
          <p:nvPr>
            <p:ph type="body" idx="1"/>
          </p:nvPr>
        </p:nvSpPr>
        <p:spPr>
          <a:xfrm>
            <a:off x="839788" y="1681163"/>
            <a:ext cx="5157787" cy="434076"/>
          </a:xfrm>
          <a:solidFill>
            <a:schemeClr val="accent1"/>
          </a:solidFill>
        </p:spPr>
        <p:txBody>
          <a:bodyPr/>
          <a:lstStyle/>
          <a:p>
            <a:r>
              <a:rPr lang="en-GB" dirty="0" smtClean="0">
                <a:latin typeface="Garamond" panose="02020404030301010803" pitchFamily="18" charset="0"/>
              </a:rPr>
              <a:t>Convergent validity</a:t>
            </a:r>
            <a:endParaRPr lang="en-GB" dirty="0">
              <a:latin typeface="Garamond" panose="02020404030301010803" pitchFamily="18" charset="0"/>
            </a:endParaRPr>
          </a:p>
        </p:txBody>
      </p:sp>
      <p:sp>
        <p:nvSpPr>
          <p:cNvPr id="5" name="Content Placeholder 4"/>
          <p:cNvSpPr>
            <a:spLocks noGrp="1"/>
          </p:cNvSpPr>
          <p:nvPr>
            <p:ph sz="half" idx="2"/>
          </p:nvPr>
        </p:nvSpPr>
        <p:spPr>
          <a:xfrm>
            <a:off x="839788" y="2115239"/>
            <a:ext cx="5157787" cy="4074424"/>
          </a:xfrm>
          <a:solidFill>
            <a:schemeClr val="accent1">
              <a:lumMod val="20000"/>
              <a:lumOff val="80000"/>
            </a:schemeClr>
          </a:solidFill>
        </p:spPr>
        <p:txBody>
          <a:bodyPr>
            <a:normAutofit fontScale="92500" lnSpcReduction="10000"/>
          </a:bodyPr>
          <a:lstStyle/>
          <a:p>
            <a:r>
              <a:rPr lang="en-GB" u="sng" dirty="0" smtClean="0">
                <a:latin typeface="Garamond" panose="02020404030301010803" pitchFamily="18" charset="0"/>
              </a:rPr>
              <a:t>Wellbeing &amp; Health</a:t>
            </a:r>
          </a:p>
          <a:p>
            <a:r>
              <a:rPr lang="en-GB" dirty="0" smtClean="0">
                <a:latin typeface="Garamond" panose="02020404030301010803" pitchFamily="18" charset="0"/>
              </a:rPr>
              <a:t>EQ-5D-5L- Proxy-proxy and Proxy-person</a:t>
            </a:r>
          </a:p>
          <a:p>
            <a:r>
              <a:rPr lang="en-GB" dirty="0" smtClean="0">
                <a:latin typeface="Garamond" panose="02020404030301010803" pitchFamily="18" charset="0"/>
              </a:rPr>
              <a:t>DEMQOL- Proxy-proxy</a:t>
            </a:r>
          </a:p>
          <a:p>
            <a:r>
              <a:rPr lang="en-GB" dirty="0" smtClean="0">
                <a:latin typeface="Garamond" panose="02020404030301010803" pitchFamily="18" charset="0"/>
              </a:rPr>
              <a:t>Quality of life one item: Proxy-proxy and proxy-person</a:t>
            </a:r>
          </a:p>
          <a:p>
            <a:endParaRPr lang="en-GB" dirty="0" smtClean="0">
              <a:latin typeface="Garamond" panose="02020404030301010803" pitchFamily="18" charset="0"/>
            </a:endParaRPr>
          </a:p>
          <a:p>
            <a:r>
              <a:rPr lang="en-GB" u="sng" dirty="0">
                <a:latin typeface="Garamond" panose="02020404030301010803" pitchFamily="18" charset="0"/>
              </a:rPr>
              <a:t>Sociodemographic </a:t>
            </a:r>
            <a:endParaRPr lang="en-GB" u="sng" dirty="0" smtClean="0">
              <a:latin typeface="Garamond" panose="02020404030301010803" pitchFamily="18" charset="0"/>
            </a:endParaRPr>
          </a:p>
          <a:p>
            <a:r>
              <a:rPr lang="en-GB" dirty="0" smtClean="0">
                <a:latin typeface="Garamond" panose="02020404030301010803" pitchFamily="18" charset="0"/>
              </a:rPr>
              <a:t>Instrumental </a:t>
            </a:r>
            <a:r>
              <a:rPr lang="en-GB" dirty="0">
                <a:latin typeface="Garamond" panose="02020404030301010803" pitchFamily="18" charset="0"/>
              </a:rPr>
              <a:t>activities of daily living (I/ADLS</a:t>
            </a:r>
            <a:r>
              <a:rPr lang="en-GB" dirty="0" smtClean="0">
                <a:latin typeface="Garamond" panose="02020404030301010803" pitchFamily="18" charset="0"/>
              </a:rPr>
              <a:t>)</a:t>
            </a:r>
          </a:p>
          <a:p>
            <a:endParaRPr lang="en-GB" dirty="0">
              <a:latin typeface="Garamond" panose="02020404030301010803" pitchFamily="18" charset="0"/>
            </a:endParaRPr>
          </a:p>
        </p:txBody>
      </p:sp>
      <p:sp>
        <p:nvSpPr>
          <p:cNvPr id="6" name="Text Placeholder 5"/>
          <p:cNvSpPr>
            <a:spLocks noGrp="1"/>
          </p:cNvSpPr>
          <p:nvPr>
            <p:ph type="body" sz="quarter" idx="3"/>
          </p:nvPr>
        </p:nvSpPr>
        <p:spPr>
          <a:xfrm>
            <a:off x="6172200" y="1681163"/>
            <a:ext cx="5183188" cy="434076"/>
          </a:xfrm>
          <a:solidFill>
            <a:schemeClr val="accent6"/>
          </a:solidFill>
        </p:spPr>
        <p:txBody>
          <a:bodyPr/>
          <a:lstStyle/>
          <a:p>
            <a:r>
              <a:rPr lang="en-GB" dirty="0">
                <a:latin typeface="Garamond" panose="02020404030301010803" pitchFamily="18" charset="0"/>
              </a:rPr>
              <a:t>Known-groups validity </a:t>
            </a:r>
          </a:p>
        </p:txBody>
      </p:sp>
      <p:sp>
        <p:nvSpPr>
          <p:cNvPr id="7" name="Content Placeholder 6"/>
          <p:cNvSpPr>
            <a:spLocks noGrp="1"/>
          </p:cNvSpPr>
          <p:nvPr>
            <p:ph sz="quarter" idx="4"/>
          </p:nvPr>
        </p:nvSpPr>
        <p:spPr>
          <a:xfrm>
            <a:off x="6172200" y="2115239"/>
            <a:ext cx="5183188" cy="4074424"/>
          </a:xfrm>
          <a:solidFill>
            <a:schemeClr val="accent6">
              <a:lumMod val="20000"/>
              <a:lumOff val="80000"/>
            </a:schemeClr>
          </a:solidFill>
        </p:spPr>
        <p:txBody>
          <a:bodyPr/>
          <a:lstStyle/>
          <a:p>
            <a:r>
              <a:rPr lang="en-GB" dirty="0">
                <a:latin typeface="Garamond" panose="02020404030301010803" pitchFamily="18" charset="0"/>
              </a:rPr>
              <a:t>Home design suitability</a:t>
            </a:r>
          </a:p>
        </p:txBody>
      </p:sp>
    </p:spTree>
    <p:extLst>
      <p:ext uri="{BB962C8B-B14F-4D97-AF65-F5344CB8AC3E}">
        <p14:creationId xmlns:p14="http://schemas.microsoft.com/office/powerpoint/2010/main" val="3890628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59" y="365126"/>
            <a:ext cx="10996441" cy="804914"/>
          </a:xfrm>
        </p:spPr>
        <p:txBody>
          <a:bodyPr>
            <a:normAutofit fontScale="90000"/>
          </a:bodyPr>
          <a:lstStyle/>
          <a:p>
            <a:r>
              <a:rPr lang="en-GB" b="1" dirty="0" smtClean="0">
                <a:latin typeface="Garamond" panose="02020404030301010803" pitchFamily="18" charset="0"/>
              </a:rPr>
              <a:t>Structural validity - Proxy-Proxy vs Proxy-person</a:t>
            </a:r>
            <a:endParaRPr lang="en-GB" b="1" dirty="0">
              <a:latin typeface="Garamond" panose="02020404030301010803" pitchFamily="18" charset="0"/>
            </a:endParaRPr>
          </a:p>
        </p:txBody>
      </p:sp>
      <p:sp>
        <p:nvSpPr>
          <p:cNvPr id="3" name="Content Placeholder 2"/>
          <p:cNvSpPr>
            <a:spLocks noGrp="1"/>
          </p:cNvSpPr>
          <p:nvPr>
            <p:ph idx="1"/>
          </p:nvPr>
        </p:nvSpPr>
        <p:spPr>
          <a:xfrm>
            <a:off x="383458" y="1170040"/>
            <a:ext cx="5574890" cy="5006923"/>
          </a:xfrm>
        </p:spPr>
        <p:txBody>
          <a:bodyPr>
            <a:normAutofit/>
          </a:bodyPr>
          <a:lstStyle/>
          <a:p>
            <a:pPr marL="0" indent="0">
              <a:buNone/>
            </a:pPr>
            <a:endParaRPr lang="en-GB" dirty="0"/>
          </a:p>
          <a:p>
            <a:endParaRPr lang="en-GB" dirty="0"/>
          </a:p>
        </p:txBody>
      </p:sp>
      <p:pic>
        <p:nvPicPr>
          <p:cNvPr id="4" name="Picture 3"/>
          <p:cNvPicPr>
            <a:picLocks noChangeAspect="1"/>
          </p:cNvPicPr>
          <p:nvPr/>
        </p:nvPicPr>
        <p:blipFill>
          <a:blip r:embed="rId3"/>
          <a:stretch>
            <a:fillRect/>
          </a:stretch>
        </p:blipFill>
        <p:spPr>
          <a:xfrm>
            <a:off x="781153" y="1330103"/>
            <a:ext cx="1366611" cy="1101610"/>
          </a:xfrm>
          <a:prstGeom prst="rect">
            <a:avLst/>
          </a:prstGeom>
        </p:spPr>
      </p:pic>
      <p:pic>
        <p:nvPicPr>
          <p:cNvPr id="6" name="Picture 5"/>
          <p:cNvPicPr>
            <a:picLocks noChangeAspect="1"/>
          </p:cNvPicPr>
          <p:nvPr/>
        </p:nvPicPr>
        <p:blipFill>
          <a:blip r:embed="rId4"/>
          <a:stretch>
            <a:fillRect/>
          </a:stretch>
        </p:blipFill>
        <p:spPr>
          <a:xfrm>
            <a:off x="3170903" y="1290978"/>
            <a:ext cx="1064179" cy="1055246"/>
          </a:xfrm>
          <a:prstGeom prst="rect">
            <a:avLst/>
          </a:prstGeom>
        </p:spPr>
      </p:pic>
      <p:sp>
        <p:nvSpPr>
          <p:cNvPr id="7" name="AutoShape 2" descr="Grunge black safety first stamp ⬇ Vector Image by © thaneeh.gmail.com |  Vector Stock 113981864"/>
          <p:cNvSpPr>
            <a:spLocks noChangeAspect="1" noChangeArrowheads="1"/>
          </p:cNvSpPr>
          <p:nvPr/>
        </p:nvSpPr>
        <p:spPr bwMode="auto">
          <a:xfrm>
            <a:off x="155575" y="-884238"/>
            <a:ext cx="184785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Grunge black safety first stamp ⬇ Vector Image by © thaneeh.gmail.com |  Vector Stock 113981864"/>
          <p:cNvSpPr>
            <a:spLocks noChangeAspect="1" noChangeArrowheads="1"/>
          </p:cNvSpPr>
          <p:nvPr/>
        </p:nvSpPr>
        <p:spPr bwMode="auto">
          <a:xfrm>
            <a:off x="7839484" y="4115465"/>
            <a:ext cx="184785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5"/>
          <a:stretch>
            <a:fillRect/>
          </a:stretch>
        </p:blipFill>
        <p:spPr>
          <a:xfrm>
            <a:off x="4998254" y="1205490"/>
            <a:ext cx="1471663" cy="1226223"/>
          </a:xfrm>
          <a:prstGeom prst="rect">
            <a:avLst/>
          </a:prstGeom>
        </p:spPr>
      </p:pic>
      <p:pic>
        <p:nvPicPr>
          <p:cNvPr id="12" name="Picture 11"/>
          <p:cNvPicPr>
            <a:picLocks noChangeAspect="1"/>
          </p:cNvPicPr>
          <p:nvPr/>
        </p:nvPicPr>
        <p:blipFill>
          <a:blip r:embed="rId6"/>
          <a:stretch>
            <a:fillRect/>
          </a:stretch>
        </p:blipFill>
        <p:spPr>
          <a:xfrm>
            <a:off x="6936084" y="1237989"/>
            <a:ext cx="1688204" cy="1206304"/>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819" y="3820300"/>
            <a:ext cx="1152000" cy="1152000"/>
          </a:xfrm>
          <a:prstGeom prst="rect">
            <a:avLst/>
          </a:prstGeom>
        </p:spPr>
      </p:pic>
      <p:pic>
        <p:nvPicPr>
          <p:cNvPr id="14" name="Picture 13"/>
          <p:cNvPicPr>
            <a:picLocks noChangeAspect="1"/>
          </p:cNvPicPr>
          <p:nvPr/>
        </p:nvPicPr>
        <p:blipFill>
          <a:blip r:embed="rId8"/>
          <a:stretch>
            <a:fillRect/>
          </a:stretch>
        </p:blipFill>
        <p:spPr>
          <a:xfrm>
            <a:off x="3198713" y="3770735"/>
            <a:ext cx="1152000" cy="1152000"/>
          </a:xfrm>
          <a:prstGeom prst="rect">
            <a:avLst/>
          </a:prstGeom>
        </p:spPr>
      </p:pic>
      <p:sp>
        <p:nvSpPr>
          <p:cNvPr id="15" name="AutoShape 8" descr="Hobbies Vector Icon Hobbies Editable Stroke Hobbies Linear Symbol For Use  On Web And Mobile Apps Logo Print Media Thin Line Illustration Vector  Isolated Outline Drawing Stock Illustration - Download Image Now -"/>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a:blip r:embed="rId9"/>
          <a:stretch>
            <a:fillRect/>
          </a:stretch>
        </p:blipFill>
        <p:spPr>
          <a:xfrm>
            <a:off x="5813616" y="3770735"/>
            <a:ext cx="1267200" cy="115200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01842" y="5706000"/>
            <a:ext cx="1244160" cy="1152000"/>
          </a:xfrm>
          <a:prstGeom prst="rect">
            <a:avLst/>
          </a:prstGeom>
        </p:spPr>
      </p:pic>
      <p:sp>
        <p:nvSpPr>
          <p:cNvPr id="19" name="Rectangle 18"/>
          <p:cNvSpPr/>
          <p:nvPr/>
        </p:nvSpPr>
        <p:spPr>
          <a:xfrm>
            <a:off x="357359" y="2546256"/>
            <a:ext cx="2214197" cy="707886"/>
          </a:xfrm>
          <a:prstGeom prst="rect">
            <a:avLst/>
          </a:prstGeom>
        </p:spPr>
        <p:txBody>
          <a:bodyPr wrap="none">
            <a:spAutoFit/>
          </a:bodyPr>
          <a:lstStyle/>
          <a:p>
            <a:pPr algn="ctr"/>
            <a:r>
              <a:rPr lang="en-GB" sz="2000" dirty="0">
                <a:latin typeface="Garamond" panose="02020404030301010803" pitchFamily="18" charset="0"/>
              </a:rPr>
              <a:t>Personal cleanliness </a:t>
            </a:r>
            <a:endParaRPr lang="en-GB" sz="2000" dirty="0" smtClean="0">
              <a:latin typeface="Garamond" panose="02020404030301010803" pitchFamily="18" charset="0"/>
            </a:endParaRPr>
          </a:p>
          <a:p>
            <a:pPr algn="ctr"/>
            <a:r>
              <a:rPr lang="en-GB" sz="2000" dirty="0" smtClean="0">
                <a:latin typeface="Garamond" panose="02020404030301010803" pitchFamily="18" charset="0"/>
              </a:rPr>
              <a:t>and </a:t>
            </a:r>
            <a:r>
              <a:rPr lang="en-GB" sz="2000" dirty="0">
                <a:latin typeface="Garamond" panose="02020404030301010803" pitchFamily="18" charset="0"/>
              </a:rPr>
              <a:t>comfort</a:t>
            </a:r>
            <a:endParaRPr lang="en-GB" sz="2000" dirty="0"/>
          </a:p>
        </p:txBody>
      </p:sp>
      <p:sp>
        <p:nvSpPr>
          <p:cNvPr id="20" name="Rectangle 19"/>
          <p:cNvSpPr/>
          <p:nvPr/>
        </p:nvSpPr>
        <p:spPr>
          <a:xfrm>
            <a:off x="2774860" y="2566166"/>
            <a:ext cx="1726627" cy="400110"/>
          </a:xfrm>
          <a:prstGeom prst="rect">
            <a:avLst/>
          </a:prstGeom>
        </p:spPr>
        <p:txBody>
          <a:bodyPr wrap="none">
            <a:spAutoFit/>
          </a:bodyPr>
          <a:lstStyle/>
          <a:p>
            <a:r>
              <a:rPr lang="en-GB" sz="2000" dirty="0">
                <a:latin typeface="Garamond" panose="02020404030301010803" pitchFamily="18" charset="0"/>
              </a:rPr>
              <a:t>Food and drink</a:t>
            </a:r>
          </a:p>
        </p:txBody>
      </p:sp>
      <p:sp>
        <p:nvSpPr>
          <p:cNvPr id="21" name="Rectangle 20"/>
          <p:cNvSpPr/>
          <p:nvPr/>
        </p:nvSpPr>
        <p:spPr>
          <a:xfrm>
            <a:off x="5295442" y="2591288"/>
            <a:ext cx="849913" cy="400110"/>
          </a:xfrm>
          <a:prstGeom prst="rect">
            <a:avLst/>
          </a:prstGeom>
        </p:spPr>
        <p:txBody>
          <a:bodyPr wrap="none">
            <a:spAutoFit/>
          </a:bodyPr>
          <a:lstStyle/>
          <a:p>
            <a:r>
              <a:rPr lang="en-GB" sz="2000" dirty="0">
                <a:latin typeface="Garamond" panose="02020404030301010803" pitchFamily="18" charset="0"/>
              </a:rPr>
              <a:t>Safety </a:t>
            </a:r>
          </a:p>
        </p:txBody>
      </p:sp>
      <p:sp>
        <p:nvSpPr>
          <p:cNvPr id="22" name="Rectangle 21"/>
          <p:cNvSpPr/>
          <p:nvPr/>
        </p:nvSpPr>
        <p:spPr>
          <a:xfrm>
            <a:off x="6517500" y="2582116"/>
            <a:ext cx="2525371" cy="707886"/>
          </a:xfrm>
          <a:prstGeom prst="rect">
            <a:avLst/>
          </a:prstGeom>
        </p:spPr>
        <p:txBody>
          <a:bodyPr wrap="none">
            <a:spAutoFit/>
          </a:bodyPr>
          <a:lstStyle/>
          <a:p>
            <a:pPr algn="ctr"/>
            <a:r>
              <a:rPr lang="en-GB" sz="2000" dirty="0">
                <a:latin typeface="Garamond" panose="02020404030301010803" pitchFamily="18" charset="0"/>
              </a:rPr>
              <a:t>Clean and comfortable </a:t>
            </a:r>
            <a:endParaRPr lang="en-GB" sz="2000" dirty="0" smtClean="0">
              <a:latin typeface="Garamond" panose="02020404030301010803" pitchFamily="18" charset="0"/>
            </a:endParaRPr>
          </a:p>
          <a:p>
            <a:pPr algn="ctr"/>
            <a:r>
              <a:rPr lang="en-GB" sz="2000" dirty="0" smtClean="0">
                <a:latin typeface="Garamond" panose="02020404030301010803" pitchFamily="18" charset="0"/>
              </a:rPr>
              <a:t>accommodation</a:t>
            </a:r>
            <a:endParaRPr lang="en-GB" sz="2000" dirty="0">
              <a:latin typeface="Garamond" panose="02020404030301010803" pitchFamily="18" charset="0"/>
            </a:endParaRPr>
          </a:p>
        </p:txBody>
      </p:sp>
      <p:sp>
        <p:nvSpPr>
          <p:cNvPr id="23" name="Rectangle 22"/>
          <p:cNvSpPr/>
          <p:nvPr/>
        </p:nvSpPr>
        <p:spPr>
          <a:xfrm>
            <a:off x="280449" y="4979365"/>
            <a:ext cx="2111187" cy="984885"/>
          </a:xfrm>
          <a:prstGeom prst="rect">
            <a:avLst/>
          </a:prstGeom>
        </p:spPr>
        <p:txBody>
          <a:bodyPr wrap="square">
            <a:spAutoFit/>
          </a:bodyPr>
          <a:lstStyle/>
          <a:p>
            <a:endParaRPr lang="en-GB" dirty="0">
              <a:latin typeface="Garamond" panose="02020404030301010803" pitchFamily="18" charset="0"/>
            </a:endParaRPr>
          </a:p>
          <a:p>
            <a:pPr algn="ctr"/>
            <a:r>
              <a:rPr lang="en-GB" sz="2000" dirty="0">
                <a:latin typeface="Garamond" panose="02020404030301010803" pitchFamily="18" charset="0"/>
              </a:rPr>
              <a:t>Social participation </a:t>
            </a:r>
            <a:endParaRPr lang="en-GB" sz="2000" dirty="0" smtClean="0">
              <a:latin typeface="Garamond" panose="02020404030301010803" pitchFamily="18" charset="0"/>
            </a:endParaRPr>
          </a:p>
          <a:p>
            <a:pPr algn="ctr"/>
            <a:r>
              <a:rPr lang="en-GB" sz="2000" dirty="0" smtClean="0">
                <a:latin typeface="Garamond" panose="02020404030301010803" pitchFamily="18" charset="0"/>
              </a:rPr>
              <a:t>and </a:t>
            </a:r>
            <a:r>
              <a:rPr lang="en-GB" sz="2000" dirty="0">
                <a:latin typeface="Garamond" panose="02020404030301010803" pitchFamily="18" charset="0"/>
              </a:rPr>
              <a:t>involvement</a:t>
            </a:r>
          </a:p>
        </p:txBody>
      </p:sp>
      <p:sp>
        <p:nvSpPr>
          <p:cNvPr id="24" name="Rectangle 23"/>
          <p:cNvSpPr/>
          <p:nvPr/>
        </p:nvSpPr>
        <p:spPr>
          <a:xfrm>
            <a:off x="2879830" y="5271752"/>
            <a:ext cx="2590324" cy="400110"/>
          </a:xfrm>
          <a:prstGeom prst="rect">
            <a:avLst/>
          </a:prstGeom>
        </p:spPr>
        <p:txBody>
          <a:bodyPr wrap="none">
            <a:spAutoFit/>
          </a:bodyPr>
          <a:lstStyle/>
          <a:p>
            <a:r>
              <a:rPr lang="en-GB" sz="2000" dirty="0">
                <a:latin typeface="Garamond" panose="02020404030301010803" pitchFamily="18" charset="0"/>
              </a:rPr>
              <a:t>Control over daily living</a:t>
            </a:r>
          </a:p>
        </p:txBody>
      </p:sp>
      <p:sp>
        <p:nvSpPr>
          <p:cNvPr id="25" name="Rectangle 24"/>
          <p:cNvSpPr/>
          <p:nvPr/>
        </p:nvSpPr>
        <p:spPr>
          <a:xfrm>
            <a:off x="5929106" y="5271752"/>
            <a:ext cx="1422184" cy="400110"/>
          </a:xfrm>
          <a:prstGeom prst="rect">
            <a:avLst/>
          </a:prstGeom>
        </p:spPr>
        <p:txBody>
          <a:bodyPr wrap="none">
            <a:spAutoFit/>
          </a:bodyPr>
          <a:lstStyle/>
          <a:p>
            <a:r>
              <a:rPr lang="en-GB" sz="2000" dirty="0">
                <a:latin typeface="Garamond" panose="02020404030301010803" pitchFamily="18" charset="0"/>
              </a:rPr>
              <a:t>Occupation </a:t>
            </a:r>
          </a:p>
        </p:txBody>
      </p:sp>
      <p:sp>
        <p:nvSpPr>
          <p:cNvPr id="26" name="Rectangle 25"/>
          <p:cNvSpPr/>
          <p:nvPr/>
        </p:nvSpPr>
        <p:spPr>
          <a:xfrm>
            <a:off x="10746036" y="6170793"/>
            <a:ext cx="930063" cy="400110"/>
          </a:xfrm>
          <a:prstGeom prst="rect">
            <a:avLst/>
          </a:prstGeom>
        </p:spPr>
        <p:txBody>
          <a:bodyPr wrap="none">
            <a:spAutoFit/>
          </a:bodyPr>
          <a:lstStyle/>
          <a:p>
            <a:r>
              <a:rPr lang="en-GB" sz="2000" dirty="0">
                <a:latin typeface="Garamond" panose="02020404030301010803" pitchFamily="18" charset="0"/>
              </a:rPr>
              <a:t>Dignity</a:t>
            </a:r>
          </a:p>
        </p:txBody>
      </p:sp>
      <p:sp>
        <p:nvSpPr>
          <p:cNvPr id="5" name="Right Brace 4"/>
          <p:cNvSpPr/>
          <p:nvPr/>
        </p:nvSpPr>
        <p:spPr>
          <a:xfrm>
            <a:off x="9320407" y="1191996"/>
            <a:ext cx="518012" cy="1939937"/>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76200">
                <a:solidFill>
                  <a:schemeClr val="tx1"/>
                </a:solidFill>
              </a:ln>
            </a:endParaRPr>
          </a:p>
        </p:txBody>
      </p:sp>
      <p:sp>
        <p:nvSpPr>
          <p:cNvPr id="27" name="Right Brace 26"/>
          <p:cNvSpPr/>
          <p:nvPr/>
        </p:nvSpPr>
        <p:spPr>
          <a:xfrm>
            <a:off x="7944465" y="3969609"/>
            <a:ext cx="487210" cy="1615114"/>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76200">
                <a:solidFill>
                  <a:schemeClr val="tx1"/>
                </a:solidFill>
              </a:ln>
            </a:endParaRPr>
          </a:p>
        </p:txBody>
      </p:sp>
      <p:sp>
        <p:nvSpPr>
          <p:cNvPr id="28" name="TextBox 27"/>
          <p:cNvSpPr txBox="1"/>
          <p:nvPr/>
        </p:nvSpPr>
        <p:spPr>
          <a:xfrm>
            <a:off x="8839270" y="4553661"/>
            <a:ext cx="3213463" cy="646331"/>
          </a:xfrm>
          <a:prstGeom prst="rect">
            <a:avLst/>
          </a:prstGeom>
          <a:noFill/>
        </p:spPr>
        <p:txBody>
          <a:bodyPr wrap="square" rtlCol="0">
            <a:spAutoFit/>
          </a:bodyPr>
          <a:lstStyle/>
          <a:p>
            <a:r>
              <a:rPr lang="en-GB" b="1" dirty="0" smtClean="0">
                <a:latin typeface="Garamond" panose="02020404030301010803" pitchFamily="18" charset="0"/>
              </a:rPr>
              <a:t>Factor 2</a:t>
            </a:r>
          </a:p>
          <a:p>
            <a:r>
              <a:rPr lang="en-GB" dirty="0" smtClean="0">
                <a:latin typeface="Garamond" panose="02020404030301010803" pitchFamily="18" charset="0"/>
              </a:rPr>
              <a:t>Higher order needs</a:t>
            </a:r>
            <a:endParaRPr lang="en-GB" dirty="0">
              <a:latin typeface="Garamond" panose="02020404030301010803" pitchFamily="18" charset="0"/>
            </a:endParaRPr>
          </a:p>
        </p:txBody>
      </p:sp>
      <p:sp>
        <p:nvSpPr>
          <p:cNvPr id="29" name="TextBox 28"/>
          <p:cNvSpPr txBox="1"/>
          <p:nvPr/>
        </p:nvSpPr>
        <p:spPr>
          <a:xfrm>
            <a:off x="10152099" y="1846881"/>
            <a:ext cx="1900634" cy="646331"/>
          </a:xfrm>
          <a:prstGeom prst="rect">
            <a:avLst/>
          </a:prstGeom>
          <a:noFill/>
        </p:spPr>
        <p:txBody>
          <a:bodyPr wrap="square" rtlCol="0">
            <a:spAutoFit/>
          </a:bodyPr>
          <a:lstStyle/>
          <a:p>
            <a:r>
              <a:rPr lang="en-GB" b="1" dirty="0" smtClean="0">
                <a:latin typeface="Garamond" panose="02020404030301010803" pitchFamily="18" charset="0"/>
              </a:rPr>
              <a:t>Factor 1</a:t>
            </a:r>
          </a:p>
          <a:p>
            <a:r>
              <a:rPr lang="en-GB" dirty="0" smtClean="0">
                <a:latin typeface="Garamond" panose="02020404030301010803" pitchFamily="18" charset="0"/>
              </a:rPr>
              <a:t>Basic needs</a:t>
            </a:r>
            <a:endParaRPr lang="en-GB" dirty="0">
              <a:latin typeface="Garamond" panose="02020404030301010803" pitchFamily="18" charset="0"/>
            </a:endParaRPr>
          </a:p>
        </p:txBody>
      </p:sp>
    </p:spTree>
    <p:extLst>
      <p:ext uri="{BB962C8B-B14F-4D97-AF65-F5344CB8AC3E}">
        <p14:creationId xmlns:p14="http://schemas.microsoft.com/office/powerpoint/2010/main" val="242555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090" y="365125"/>
            <a:ext cx="11036710" cy="696759"/>
          </a:xfrm>
        </p:spPr>
        <p:txBody>
          <a:bodyPr>
            <a:normAutofit/>
          </a:bodyPr>
          <a:lstStyle/>
          <a:p>
            <a:r>
              <a:rPr lang="en-GB" b="1" dirty="0" smtClean="0">
                <a:latin typeface="Garamond" panose="02020404030301010803" pitchFamily="18" charset="0"/>
              </a:rPr>
              <a:t>Summary - ASCOT-Proxy</a:t>
            </a:r>
            <a:endParaRPr lang="en-GB" b="1" dirty="0">
              <a:latin typeface="Garamond" panose="02020404030301010803" pitchFamily="18" charset="0"/>
            </a:endParaRPr>
          </a:p>
        </p:txBody>
      </p:sp>
      <p:sp>
        <p:nvSpPr>
          <p:cNvPr id="3" name="Content Placeholder 2"/>
          <p:cNvSpPr>
            <a:spLocks noGrp="1"/>
          </p:cNvSpPr>
          <p:nvPr>
            <p:ph idx="1"/>
          </p:nvPr>
        </p:nvSpPr>
        <p:spPr>
          <a:xfrm>
            <a:off x="317090" y="1366685"/>
            <a:ext cx="5700252" cy="4780782"/>
          </a:xfrm>
        </p:spPr>
        <p:txBody>
          <a:bodyPr>
            <a:normAutofit/>
          </a:bodyPr>
          <a:lstStyle/>
          <a:p>
            <a:r>
              <a:rPr lang="en-GB" dirty="0" smtClean="0">
                <a:latin typeface="Garamond" panose="02020404030301010803" pitchFamily="18" charset="0"/>
              </a:rPr>
              <a:t>ASCOT-Proxy </a:t>
            </a:r>
            <a:r>
              <a:rPr lang="en-GB" dirty="0">
                <a:latin typeface="Garamond" panose="02020404030301010803" pitchFamily="18" charset="0"/>
              </a:rPr>
              <a:t>is a feasible, valid and reliable measure of </a:t>
            </a:r>
            <a:r>
              <a:rPr lang="en-GB" dirty="0" smtClean="0">
                <a:latin typeface="Garamond" panose="02020404030301010803" pitchFamily="18" charset="0"/>
              </a:rPr>
              <a:t>social care-related quality of life. </a:t>
            </a:r>
          </a:p>
          <a:p>
            <a:r>
              <a:rPr lang="en-GB" dirty="0" smtClean="0">
                <a:latin typeface="Garamond" panose="02020404030301010803" pitchFamily="18" charset="0"/>
              </a:rPr>
              <a:t>There </a:t>
            </a:r>
            <a:r>
              <a:rPr lang="en-GB" dirty="0">
                <a:latin typeface="Garamond" panose="02020404030301010803" pitchFamily="18" charset="0"/>
              </a:rPr>
              <a:t>is </a:t>
            </a:r>
            <a:r>
              <a:rPr lang="en-GB" dirty="0" smtClean="0">
                <a:latin typeface="Garamond" panose="02020404030301010803" pitchFamily="18" charset="0"/>
              </a:rPr>
              <a:t>a </a:t>
            </a:r>
            <a:r>
              <a:rPr lang="en-GB" dirty="0">
                <a:latin typeface="Garamond" panose="02020404030301010803" pitchFamily="18" charset="0"/>
              </a:rPr>
              <a:t>difference between proxy report perspectives. </a:t>
            </a:r>
            <a:endParaRPr lang="en-GB" dirty="0" smtClean="0">
              <a:latin typeface="Garamond" panose="02020404030301010803" pitchFamily="18" charset="0"/>
            </a:endParaRPr>
          </a:p>
          <a:p>
            <a:r>
              <a:rPr lang="en-GB" dirty="0">
                <a:latin typeface="Garamond" panose="02020404030301010803" pitchFamily="18" charset="0"/>
              </a:rPr>
              <a:t>Further analysis of </a:t>
            </a:r>
            <a:r>
              <a:rPr lang="en-GB" dirty="0" smtClean="0">
                <a:latin typeface="Garamond" panose="02020404030301010803" pitchFamily="18" charset="0"/>
              </a:rPr>
              <a:t>ASCOT-Proxy</a:t>
            </a:r>
            <a:r>
              <a:rPr lang="en-GB" dirty="0">
                <a:latin typeface="Garamond" panose="02020404030301010803" pitchFamily="18" charset="0"/>
              </a:rPr>
              <a:t> </a:t>
            </a:r>
            <a:r>
              <a:rPr lang="en-GB" dirty="0" smtClean="0">
                <a:latin typeface="Garamond" panose="02020404030301010803" pitchFamily="18" charset="0"/>
              </a:rPr>
              <a:t>are needed (structural validity and test-retest </a:t>
            </a:r>
            <a:r>
              <a:rPr lang="en-GB" dirty="0" err="1" smtClean="0">
                <a:latin typeface="Garamond" panose="02020404030301010803" pitchFamily="18" charset="0"/>
              </a:rPr>
              <a:t>realibility</a:t>
            </a:r>
            <a:r>
              <a:rPr lang="en-GB" dirty="0" smtClean="0">
                <a:latin typeface="Garamond" panose="02020404030301010803" pitchFamily="18" charset="0"/>
              </a:rPr>
              <a:t>).</a:t>
            </a:r>
          </a:p>
          <a:p>
            <a:r>
              <a:rPr lang="en-GB" dirty="0" smtClean="0">
                <a:latin typeface="Garamond" panose="02020404030301010803" pitchFamily="18" charset="0"/>
              </a:rPr>
              <a:t>Role of mode </a:t>
            </a:r>
            <a:r>
              <a:rPr lang="en-GB" dirty="0">
                <a:latin typeface="Garamond" panose="02020404030301010803" pitchFamily="18" charset="0"/>
              </a:rPr>
              <a:t>of administration (online vs postal</a:t>
            </a:r>
            <a:r>
              <a:rPr lang="en-GB" dirty="0" smtClean="0">
                <a:latin typeface="Garamond" panose="02020404030301010803" pitchFamily="18" charset="0"/>
              </a:rPr>
              <a:t>).</a:t>
            </a:r>
            <a:endParaRPr lang="en-GB" dirty="0">
              <a:latin typeface="Garamond" panose="02020404030301010803" pitchFamily="18" charset="0"/>
            </a:endParaRPr>
          </a:p>
          <a:p>
            <a:pPr marL="0" indent="0">
              <a:buNone/>
            </a:pPr>
            <a:endParaRPr lang="en-GB" dirty="0" smtClean="0"/>
          </a:p>
          <a:p>
            <a:endParaRPr lang="en-GB" dirty="0"/>
          </a:p>
          <a:p>
            <a:endParaRPr lang="en-GB"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106" y="1268362"/>
            <a:ext cx="5821894" cy="4559027"/>
          </a:xfrm>
          <a:prstGeom prst="rect">
            <a:avLst/>
          </a:prstGeom>
        </p:spPr>
      </p:pic>
    </p:spTree>
    <p:extLst>
      <p:ext uri="{BB962C8B-B14F-4D97-AF65-F5344CB8AC3E}">
        <p14:creationId xmlns:p14="http://schemas.microsoft.com/office/powerpoint/2010/main" val="2640943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3"/>
          <p:cNvPicPr>
            <a:picLocks noGrp="1" noChangeAspect="1"/>
          </p:cNvPicPr>
          <p:nvPr>
            <p:ph idx="1"/>
          </p:nvPr>
        </p:nvPicPr>
        <p:blipFill>
          <a:blip r:embed="rId2"/>
          <a:stretch>
            <a:fillRect/>
          </a:stretch>
        </p:blipFill>
        <p:spPr>
          <a:xfrm>
            <a:off x="2375924" y="1285074"/>
            <a:ext cx="7735712" cy="4351338"/>
          </a:xfrm>
          <a:prstGeom prst="ellipse">
            <a:avLst/>
          </a:prstGeom>
          <a:ln>
            <a:noFill/>
          </a:ln>
          <a:effectLst>
            <a:softEdge rad="112500"/>
          </a:effectLst>
        </p:spPr>
      </p:pic>
      <p:sp>
        <p:nvSpPr>
          <p:cNvPr id="2" name="Title 1"/>
          <p:cNvSpPr>
            <a:spLocks noGrp="1"/>
          </p:cNvSpPr>
          <p:nvPr>
            <p:ph type="title"/>
          </p:nvPr>
        </p:nvSpPr>
        <p:spPr>
          <a:xfrm>
            <a:off x="838200" y="365125"/>
            <a:ext cx="10515600" cy="909493"/>
          </a:xfrm>
        </p:spPr>
        <p:txBody>
          <a:bodyPr/>
          <a:lstStyle/>
          <a:p>
            <a:r>
              <a:rPr lang="en-GB" b="1" dirty="0" smtClean="0">
                <a:latin typeface="Garamond" panose="02020404030301010803" pitchFamily="18" charset="0"/>
              </a:rPr>
              <a:t>Our Team</a:t>
            </a:r>
            <a:endParaRPr lang="en-GB" b="1" dirty="0">
              <a:latin typeface="Garamond" panose="02020404030301010803" pitchFamily="18" charset="0"/>
            </a:endParaRPr>
          </a:p>
        </p:txBody>
      </p:sp>
      <p:sp>
        <p:nvSpPr>
          <p:cNvPr id="8" name="TextBox 7"/>
          <p:cNvSpPr txBox="1"/>
          <p:nvPr/>
        </p:nvSpPr>
        <p:spPr>
          <a:xfrm>
            <a:off x="9146437" y="4690352"/>
            <a:ext cx="2669309" cy="830997"/>
          </a:xfrm>
          <a:prstGeom prst="rect">
            <a:avLst/>
          </a:prstGeom>
          <a:noFill/>
        </p:spPr>
        <p:txBody>
          <a:bodyPr wrap="square" rtlCol="0">
            <a:spAutoFit/>
          </a:bodyPr>
          <a:lstStyle/>
          <a:p>
            <a:pPr algn="ctr"/>
            <a:r>
              <a:rPr lang="en-GB" sz="2400" dirty="0" smtClean="0">
                <a:latin typeface="Garamond" panose="02020404030301010803" pitchFamily="18" charset="0"/>
              </a:rPr>
              <a:t>Aakta Patel</a:t>
            </a:r>
          </a:p>
          <a:p>
            <a:pPr algn="ctr"/>
            <a:r>
              <a:rPr lang="en-GB" sz="2400" dirty="0" smtClean="0">
                <a:latin typeface="Garamond" panose="02020404030301010803" pitchFamily="18" charset="0"/>
              </a:rPr>
              <a:t>Research Advisor </a:t>
            </a:r>
            <a:endParaRPr lang="en-GB" sz="2400" dirty="0">
              <a:latin typeface="Garamond" panose="02020404030301010803" pitchFamily="18" charset="0"/>
            </a:endParaRPr>
          </a:p>
        </p:txBody>
      </p:sp>
      <p:sp>
        <p:nvSpPr>
          <p:cNvPr id="9" name="TextBox 8"/>
          <p:cNvSpPr txBox="1"/>
          <p:nvPr/>
        </p:nvSpPr>
        <p:spPr>
          <a:xfrm>
            <a:off x="756187" y="4690352"/>
            <a:ext cx="2669309" cy="830997"/>
          </a:xfrm>
          <a:prstGeom prst="rect">
            <a:avLst/>
          </a:prstGeom>
          <a:noFill/>
        </p:spPr>
        <p:txBody>
          <a:bodyPr wrap="square" rtlCol="0">
            <a:spAutoFit/>
          </a:bodyPr>
          <a:lstStyle/>
          <a:p>
            <a:pPr algn="ctr"/>
            <a:r>
              <a:rPr lang="en-GB" sz="2400" dirty="0" smtClean="0">
                <a:latin typeface="Garamond" panose="02020404030301010803" pitchFamily="18" charset="0"/>
              </a:rPr>
              <a:t>Ann-Marie Towers</a:t>
            </a:r>
          </a:p>
          <a:p>
            <a:pPr algn="ctr"/>
            <a:r>
              <a:rPr lang="en-GB" sz="2400" dirty="0" smtClean="0">
                <a:latin typeface="Garamond" panose="02020404030301010803" pitchFamily="18" charset="0"/>
              </a:rPr>
              <a:t>Co-Investigator</a:t>
            </a:r>
            <a:endParaRPr lang="en-GB" sz="2400" dirty="0">
              <a:latin typeface="Garamond" panose="02020404030301010803" pitchFamily="18" charset="0"/>
            </a:endParaRPr>
          </a:p>
        </p:txBody>
      </p:sp>
      <p:sp>
        <p:nvSpPr>
          <p:cNvPr id="10" name="TextBox 9"/>
          <p:cNvSpPr txBox="1"/>
          <p:nvPr/>
        </p:nvSpPr>
        <p:spPr>
          <a:xfrm>
            <a:off x="5232399" y="5714235"/>
            <a:ext cx="2669309" cy="830997"/>
          </a:xfrm>
          <a:prstGeom prst="rect">
            <a:avLst/>
          </a:prstGeom>
          <a:noFill/>
        </p:spPr>
        <p:txBody>
          <a:bodyPr wrap="square" rtlCol="0">
            <a:spAutoFit/>
          </a:bodyPr>
          <a:lstStyle/>
          <a:p>
            <a:pPr algn="ctr"/>
            <a:r>
              <a:rPr lang="en-GB" sz="2400" dirty="0" smtClean="0">
                <a:latin typeface="Garamond" panose="02020404030301010803" pitchFamily="18" charset="0"/>
              </a:rPr>
              <a:t>Dr Stacey Rand</a:t>
            </a:r>
          </a:p>
          <a:p>
            <a:pPr algn="ctr"/>
            <a:r>
              <a:rPr lang="en-GB" sz="2400" dirty="0" smtClean="0">
                <a:latin typeface="Garamond" panose="02020404030301010803" pitchFamily="18" charset="0"/>
              </a:rPr>
              <a:t>Chief Investigator</a:t>
            </a:r>
            <a:endParaRPr lang="en-GB" sz="2400" dirty="0">
              <a:latin typeface="Garamond" panose="02020404030301010803" pitchFamily="18" charset="0"/>
            </a:endParaRPr>
          </a:p>
        </p:txBody>
      </p:sp>
      <p:sp>
        <p:nvSpPr>
          <p:cNvPr id="11" name="TextBox 10"/>
          <p:cNvSpPr txBox="1"/>
          <p:nvPr/>
        </p:nvSpPr>
        <p:spPr>
          <a:xfrm>
            <a:off x="125624" y="1885576"/>
            <a:ext cx="3299872" cy="830997"/>
          </a:xfrm>
          <a:prstGeom prst="rect">
            <a:avLst/>
          </a:prstGeom>
          <a:noFill/>
        </p:spPr>
        <p:txBody>
          <a:bodyPr wrap="square" rtlCol="0">
            <a:spAutoFit/>
          </a:bodyPr>
          <a:lstStyle/>
          <a:p>
            <a:pPr algn="ctr"/>
            <a:r>
              <a:rPr lang="en-GB" sz="2400" dirty="0" smtClean="0">
                <a:latin typeface="Garamond" panose="02020404030301010803" pitchFamily="18" charset="0"/>
              </a:rPr>
              <a:t>Professor Karen Jones</a:t>
            </a:r>
          </a:p>
          <a:p>
            <a:pPr algn="ctr"/>
            <a:r>
              <a:rPr lang="en-GB" sz="2400" dirty="0" smtClean="0">
                <a:latin typeface="Garamond" panose="02020404030301010803" pitchFamily="18" charset="0"/>
              </a:rPr>
              <a:t>Co-Investigator</a:t>
            </a:r>
            <a:endParaRPr lang="en-GB" sz="2400" dirty="0">
              <a:latin typeface="Garamond" panose="02020404030301010803" pitchFamily="18" charset="0"/>
            </a:endParaRPr>
          </a:p>
        </p:txBody>
      </p:sp>
      <p:sp>
        <p:nvSpPr>
          <p:cNvPr id="12" name="TextBox 11"/>
          <p:cNvSpPr txBox="1"/>
          <p:nvPr/>
        </p:nvSpPr>
        <p:spPr>
          <a:xfrm>
            <a:off x="9414292" y="1885576"/>
            <a:ext cx="2669309" cy="1200329"/>
          </a:xfrm>
          <a:prstGeom prst="rect">
            <a:avLst/>
          </a:prstGeom>
          <a:noFill/>
        </p:spPr>
        <p:txBody>
          <a:bodyPr wrap="square" rtlCol="0">
            <a:spAutoFit/>
          </a:bodyPr>
          <a:lstStyle/>
          <a:p>
            <a:pPr algn="ctr"/>
            <a:r>
              <a:rPr lang="en-GB" sz="2400" dirty="0" smtClean="0">
                <a:latin typeface="Garamond" panose="02020404030301010803" pitchFamily="18" charset="0"/>
              </a:rPr>
              <a:t>Della Ogunleye</a:t>
            </a:r>
          </a:p>
          <a:p>
            <a:pPr algn="ctr"/>
            <a:r>
              <a:rPr lang="en-GB" sz="2400" dirty="0" smtClean="0">
                <a:latin typeface="Garamond" panose="02020404030301010803" pitchFamily="18" charset="0"/>
              </a:rPr>
              <a:t>Research Advisor </a:t>
            </a:r>
          </a:p>
          <a:p>
            <a:pPr algn="ctr"/>
            <a:endParaRPr lang="en-GB" sz="2400" dirty="0" smtClean="0">
              <a:latin typeface="Garamond" panose="02020404030301010803" pitchFamily="18" charset="0"/>
            </a:endParaRPr>
          </a:p>
        </p:txBody>
      </p:sp>
    </p:spTree>
    <p:extLst>
      <p:ext uri="{BB962C8B-B14F-4D97-AF65-F5344CB8AC3E}">
        <p14:creationId xmlns:p14="http://schemas.microsoft.com/office/powerpoint/2010/main" val="3155289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1354846"/>
            <a:ext cx="10515600" cy="3817518"/>
          </a:xfrm>
        </p:spPr>
        <p:txBody>
          <a:bodyPr/>
          <a:lstStyle/>
          <a:p>
            <a:pPr algn="ctr"/>
            <a:r>
              <a:rPr lang="en-GB" b="1" dirty="0" smtClean="0">
                <a:latin typeface="Garamond" panose="02020404030301010803" pitchFamily="18" charset="0"/>
              </a:rPr>
              <a:t>Thanks for your attention!</a:t>
            </a:r>
            <a:endParaRPr lang="en-GB" b="1" dirty="0">
              <a:latin typeface="Garamond" panose="02020404030301010803" pitchFamily="18" charset="0"/>
            </a:endParaRPr>
          </a:p>
        </p:txBody>
      </p:sp>
      <p:sp>
        <p:nvSpPr>
          <p:cNvPr id="4" name="Text Placeholder 3"/>
          <p:cNvSpPr>
            <a:spLocks noGrp="1"/>
          </p:cNvSpPr>
          <p:nvPr>
            <p:ph type="body" idx="1"/>
          </p:nvPr>
        </p:nvSpPr>
        <p:spPr>
          <a:xfrm>
            <a:off x="831850" y="5052133"/>
            <a:ext cx="10515600" cy="1500187"/>
          </a:xfrm>
        </p:spPr>
        <p:txBody>
          <a:bodyPr>
            <a:normAutofit/>
          </a:bodyPr>
          <a:lstStyle/>
          <a:p>
            <a:pPr algn="r"/>
            <a:endParaRPr lang="en-GB" b="1" dirty="0" smtClean="0">
              <a:solidFill>
                <a:schemeClr val="tx2"/>
              </a:solidFill>
              <a:latin typeface="Garamond" panose="02020404030301010803" pitchFamily="18" charset="0"/>
            </a:endParaRPr>
          </a:p>
          <a:p>
            <a:pPr algn="r"/>
            <a:r>
              <a:rPr lang="en-GB" b="1" dirty="0" smtClean="0">
                <a:solidFill>
                  <a:schemeClr val="tx1"/>
                </a:solidFill>
                <a:latin typeface="Garamond" panose="02020404030301010803" pitchFamily="18" charset="0"/>
              </a:rPr>
              <a:t>Contact: b.silarova@kent.ac.uk </a:t>
            </a:r>
          </a:p>
          <a:p>
            <a:pPr algn="r"/>
            <a:r>
              <a:rPr lang="en-GB" b="1" dirty="0" smtClean="0">
                <a:solidFill>
                  <a:schemeClr val="tx1"/>
                </a:solidFill>
                <a:latin typeface="Garamond" panose="02020404030301010803" pitchFamily="18" charset="0"/>
              </a:rPr>
              <a:t>@</a:t>
            </a:r>
            <a:r>
              <a:rPr lang="en-GB" b="1" dirty="0" err="1">
                <a:solidFill>
                  <a:schemeClr val="tx1"/>
                </a:solidFill>
                <a:latin typeface="Garamond" panose="02020404030301010803" pitchFamily="18" charset="0"/>
              </a:rPr>
              <a:t>BarboraSilarova</a:t>
            </a:r>
            <a:endParaRPr lang="en-GB" b="1" dirty="0">
              <a:solidFill>
                <a:schemeClr val="tx1"/>
              </a:solidFill>
              <a:latin typeface="Garamond" panose="02020404030301010803" pitchFamily="18" charset="0"/>
            </a:endParaRPr>
          </a:p>
          <a:p>
            <a:endParaRPr lang="en-GB" dirty="0"/>
          </a:p>
        </p:txBody>
      </p:sp>
      <p:sp>
        <p:nvSpPr>
          <p:cNvPr id="5" name="AutoShape 2" descr="10 Days of Twitter #YSJ10DoT - Technology Enhanced Learning"/>
          <p:cNvSpPr>
            <a:spLocks noChangeAspect="1" noChangeArrowheads="1"/>
          </p:cNvSpPr>
          <p:nvPr/>
        </p:nvSpPr>
        <p:spPr bwMode="auto">
          <a:xfrm>
            <a:off x="155575" y="-822325"/>
            <a:ext cx="21145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8386618" y="6023814"/>
            <a:ext cx="483898" cy="3925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75" y="110836"/>
            <a:ext cx="11925590" cy="3833670"/>
          </a:xfrm>
          <a:prstGeom prst="rect">
            <a:avLst/>
          </a:prstGeom>
        </p:spPr>
      </p:pic>
    </p:spTree>
    <p:extLst>
      <p:ext uri="{BB962C8B-B14F-4D97-AF65-F5344CB8AC3E}">
        <p14:creationId xmlns:p14="http://schemas.microsoft.com/office/powerpoint/2010/main" val="456050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aramond" panose="02020404030301010803" pitchFamily="18" charset="0"/>
              </a:rPr>
              <a:t>Disclaimer</a:t>
            </a:r>
            <a:endParaRPr lang="en-GB" b="1" dirty="0">
              <a:latin typeface="Garamond" panose="02020404030301010803" pitchFamily="18" charset="0"/>
            </a:endParaRPr>
          </a:p>
        </p:txBody>
      </p:sp>
      <p:sp>
        <p:nvSpPr>
          <p:cNvPr id="3" name="Content Placeholder 2"/>
          <p:cNvSpPr>
            <a:spLocks noGrp="1"/>
          </p:cNvSpPr>
          <p:nvPr>
            <p:ph idx="1"/>
          </p:nvPr>
        </p:nvSpPr>
        <p:spPr>
          <a:xfrm>
            <a:off x="755073" y="2222788"/>
            <a:ext cx="10515600" cy="3882448"/>
          </a:xfrm>
        </p:spPr>
        <p:txBody>
          <a:bodyPr/>
          <a:lstStyle/>
          <a:p>
            <a:r>
              <a:rPr lang="en-GB" sz="3200" dirty="0" smtClean="0">
                <a:latin typeface="Garamond" panose="02020404030301010803" pitchFamily="18" charset="0"/>
              </a:rPr>
              <a:t>This presentation presents independent research funded by the NIHR under its Research for Patient Benefit (</a:t>
            </a:r>
            <a:r>
              <a:rPr lang="en-GB" sz="3200" dirty="0" err="1" smtClean="0">
                <a:latin typeface="Garamond" panose="02020404030301010803" pitchFamily="18" charset="0"/>
              </a:rPr>
              <a:t>RfPB</a:t>
            </a:r>
            <a:r>
              <a:rPr lang="en-GB" sz="3200" dirty="0" smtClean="0">
                <a:latin typeface="Garamond" panose="02020404030301010803" pitchFamily="18" charset="0"/>
              </a:rPr>
              <a:t>) Programme (Grant Reference Number: NIHR200058). </a:t>
            </a:r>
          </a:p>
          <a:p>
            <a:pPr marL="0" indent="0">
              <a:buNone/>
            </a:pPr>
            <a:endParaRPr lang="en-GB" sz="3200" dirty="0" smtClean="0">
              <a:latin typeface="Garamond" panose="02020404030301010803" pitchFamily="18" charset="0"/>
            </a:endParaRPr>
          </a:p>
          <a:p>
            <a:r>
              <a:rPr lang="en-GB" sz="3200" dirty="0" smtClean="0">
                <a:latin typeface="Garamond" panose="02020404030301010803" pitchFamily="18" charset="0"/>
              </a:rPr>
              <a:t>The views expressed are those of the author(s) and not necessarily those of the NIHR or the Department of Health and Social Care.</a:t>
            </a: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8398" y="280928"/>
            <a:ext cx="3446963" cy="616825"/>
          </a:xfrm>
          <a:prstGeom prst="rect">
            <a:avLst/>
          </a:prstGeom>
        </p:spPr>
      </p:pic>
    </p:spTree>
    <p:extLst>
      <p:ext uri="{BB962C8B-B14F-4D97-AF65-F5344CB8AC3E}">
        <p14:creationId xmlns:p14="http://schemas.microsoft.com/office/powerpoint/2010/main" val="3441247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aramond" panose="02020404030301010803" pitchFamily="18" charset="0"/>
              </a:rPr>
              <a:t>Background</a:t>
            </a:r>
            <a:endParaRPr lang="en-GB" b="1" dirty="0">
              <a:latin typeface="Garamond" panose="02020404030301010803" pitchFamily="18" charset="0"/>
            </a:endParaRPr>
          </a:p>
        </p:txBody>
      </p:sp>
      <p:sp>
        <p:nvSpPr>
          <p:cNvPr id="3" name="Content Placeholder 2"/>
          <p:cNvSpPr>
            <a:spLocks noGrp="1"/>
          </p:cNvSpPr>
          <p:nvPr>
            <p:ph idx="1"/>
          </p:nvPr>
        </p:nvSpPr>
        <p:spPr>
          <a:xfrm>
            <a:off x="838200" y="1825625"/>
            <a:ext cx="6191865" cy="4351338"/>
          </a:xfrm>
        </p:spPr>
        <p:txBody>
          <a:bodyPr>
            <a:normAutofit fontScale="92500" lnSpcReduction="20000"/>
          </a:bodyPr>
          <a:lstStyle/>
          <a:p>
            <a:r>
              <a:rPr lang="en-GB" dirty="0">
                <a:latin typeface="Garamond" panose="02020404030301010803" pitchFamily="18" charset="0"/>
              </a:rPr>
              <a:t>People with dementia living at home represent a growing group of social care services users. </a:t>
            </a:r>
            <a:endParaRPr lang="en-GB" dirty="0" smtClean="0">
              <a:latin typeface="Garamond" panose="02020404030301010803" pitchFamily="18" charset="0"/>
            </a:endParaRPr>
          </a:p>
          <a:p>
            <a:endParaRPr lang="en-GB" dirty="0">
              <a:latin typeface="Garamond" panose="02020404030301010803" pitchFamily="18" charset="0"/>
            </a:endParaRPr>
          </a:p>
          <a:p>
            <a:r>
              <a:rPr lang="en-GB" dirty="0">
                <a:latin typeface="Garamond" panose="02020404030301010803" pitchFamily="18" charset="0"/>
              </a:rPr>
              <a:t>I</a:t>
            </a:r>
            <a:r>
              <a:rPr lang="en-GB" dirty="0" smtClean="0">
                <a:latin typeface="Garamond" panose="02020404030301010803" pitchFamily="18" charset="0"/>
              </a:rPr>
              <a:t>t </a:t>
            </a:r>
            <a:r>
              <a:rPr lang="en-GB" dirty="0">
                <a:latin typeface="Garamond" panose="02020404030301010803" pitchFamily="18" charset="0"/>
              </a:rPr>
              <a:t>is important to understand </a:t>
            </a:r>
            <a:r>
              <a:rPr lang="en-GB" dirty="0" smtClean="0">
                <a:latin typeface="Garamond" panose="02020404030301010803" pitchFamily="18" charset="0"/>
              </a:rPr>
              <a:t>the </a:t>
            </a:r>
            <a:r>
              <a:rPr lang="en-GB" dirty="0">
                <a:latin typeface="Garamond" panose="02020404030301010803" pitchFamily="18" charset="0"/>
              </a:rPr>
              <a:t>impact of </a:t>
            </a:r>
            <a:r>
              <a:rPr lang="en-GB" dirty="0" smtClean="0">
                <a:latin typeface="Garamond" panose="02020404030301010803" pitchFamily="18" charset="0"/>
              </a:rPr>
              <a:t>social care </a:t>
            </a:r>
            <a:r>
              <a:rPr lang="en-GB" dirty="0">
                <a:latin typeface="Garamond" panose="02020404030301010803" pitchFamily="18" charset="0"/>
              </a:rPr>
              <a:t>on their quality of life </a:t>
            </a:r>
            <a:r>
              <a:rPr lang="en-GB" dirty="0" smtClean="0">
                <a:latin typeface="Garamond" panose="02020404030301010803" pitchFamily="18" charset="0"/>
              </a:rPr>
              <a:t>and </a:t>
            </a:r>
            <a:r>
              <a:rPr lang="en-GB" dirty="0">
                <a:latin typeface="Garamond" panose="02020404030301010803" pitchFamily="18" charset="0"/>
              </a:rPr>
              <a:t>how community based social care services may best support them. </a:t>
            </a:r>
            <a:endParaRPr lang="en-GB" dirty="0" smtClean="0">
              <a:latin typeface="Garamond" panose="02020404030301010803" pitchFamily="18" charset="0"/>
            </a:endParaRPr>
          </a:p>
          <a:p>
            <a:endParaRPr lang="en-GB" dirty="0">
              <a:latin typeface="Garamond" panose="02020404030301010803" pitchFamily="18" charset="0"/>
            </a:endParaRPr>
          </a:p>
          <a:p>
            <a:r>
              <a:rPr lang="en-GB" dirty="0" smtClean="0">
                <a:latin typeface="Garamond" panose="02020404030301010803" pitchFamily="18" charset="0"/>
              </a:rPr>
              <a:t>It </a:t>
            </a:r>
            <a:r>
              <a:rPr lang="en-GB" dirty="0">
                <a:latin typeface="Garamond" panose="02020404030301010803" pitchFamily="18" charset="0"/>
              </a:rPr>
              <a:t>may be difficult to collect such information from people who have memory or communication difficulties. </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259" y="585734"/>
            <a:ext cx="4937741" cy="6272266"/>
          </a:xfrm>
          <a:prstGeom prst="rect">
            <a:avLst/>
          </a:prstGeom>
        </p:spPr>
      </p:pic>
    </p:spTree>
    <p:extLst>
      <p:ext uri="{BB962C8B-B14F-4D97-AF65-F5344CB8AC3E}">
        <p14:creationId xmlns:p14="http://schemas.microsoft.com/office/powerpoint/2010/main" val="4203923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259" y="585734"/>
            <a:ext cx="4937741" cy="6272266"/>
          </a:xfrm>
          <a:prstGeom prst="rect">
            <a:avLst/>
          </a:prstGeom>
        </p:spPr>
      </p:pic>
      <p:sp>
        <p:nvSpPr>
          <p:cNvPr id="2" name="Title 1"/>
          <p:cNvSpPr>
            <a:spLocks noGrp="1"/>
          </p:cNvSpPr>
          <p:nvPr>
            <p:ph type="title"/>
          </p:nvPr>
        </p:nvSpPr>
        <p:spPr/>
        <p:txBody>
          <a:bodyPr/>
          <a:lstStyle/>
          <a:p>
            <a:r>
              <a:rPr lang="en-GB" b="1" dirty="0" smtClean="0">
                <a:latin typeface="Garamond" panose="02020404030301010803" pitchFamily="18" charset="0"/>
              </a:rPr>
              <a:t>Background – ASCOT Proxy</a:t>
            </a:r>
            <a:endParaRPr lang="en-GB" b="1" dirty="0">
              <a:latin typeface="Garamond" panose="02020404030301010803" pitchFamily="18" charset="0"/>
            </a:endParaRPr>
          </a:p>
        </p:txBody>
      </p:sp>
      <p:sp>
        <p:nvSpPr>
          <p:cNvPr id="3" name="Content Placeholder 2"/>
          <p:cNvSpPr>
            <a:spLocks noGrp="1"/>
          </p:cNvSpPr>
          <p:nvPr>
            <p:ph idx="1"/>
          </p:nvPr>
        </p:nvSpPr>
        <p:spPr>
          <a:xfrm>
            <a:off x="838200" y="1334530"/>
            <a:ext cx="6191865" cy="4842433"/>
          </a:xfrm>
        </p:spPr>
        <p:txBody>
          <a:bodyPr>
            <a:normAutofit/>
          </a:bodyPr>
          <a:lstStyle/>
          <a:p>
            <a:pPr marL="0" indent="0">
              <a:buNone/>
            </a:pPr>
            <a:endParaRPr lang="en-GB" dirty="0">
              <a:latin typeface="Garamond" panose="02020404030301010803" pitchFamily="18" charset="0"/>
            </a:endParaRPr>
          </a:p>
          <a:p>
            <a:r>
              <a:rPr lang="en-GB" dirty="0" smtClean="0">
                <a:latin typeface="Garamond" panose="02020404030301010803" pitchFamily="18" charset="0"/>
              </a:rPr>
              <a:t>To </a:t>
            </a:r>
            <a:r>
              <a:rPr lang="en-GB" dirty="0">
                <a:latin typeface="Garamond" panose="02020404030301010803" pitchFamily="18" charset="0"/>
              </a:rPr>
              <a:t>work around this, an adapted version of the </a:t>
            </a:r>
            <a:r>
              <a:rPr lang="en-GB" dirty="0" smtClean="0">
                <a:latin typeface="Garamond" panose="02020404030301010803" pitchFamily="18" charset="0"/>
              </a:rPr>
              <a:t>Adult </a:t>
            </a:r>
            <a:r>
              <a:rPr lang="en-GB" dirty="0">
                <a:latin typeface="Garamond" panose="02020404030301010803" pitchFamily="18" charset="0"/>
              </a:rPr>
              <a:t>Social Care Outcomes Toolkit </a:t>
            </a:r>
            <a:r>
              <a:rPr lang="en-GB" dirty="0" smtClean="0">
                <a:latin typeface="Garamond" panose="02020404030301010803" pitchFamily="18" charset="0"/>
              </a:rPr>
              <a:t>(ASCOT)* </a:t>
            </a:r>
            <a:r>
              <a:rPr lang="en-GB" dirty="0">
                <a:latin typeface="Garamond" panose="02020404030301010803" pitchFamily="18" charset="0"/>
              </a:rPr>
              <a:t>questionnaire, ASCOT-Proxy, has been developed. </a:t>
            </a:r>
            <a:endParaRPr lang="en-GB" dirty="0" smtClean="0">
              <a:latin typeface="Garamond" panose="02020404030301010803" pitchFamily="18" charset="0"/>
            </a:endParaRPr>
          </a:p>
          <a:p>
            <a:pPr marL="0" indent="0">
              <a:buNone/>
            </a:pPr>
            <a:endParaRPr lang="en-GB" dirty="0">
              <a:latin typeface="Garamond" panose="02020404030301010803" pitchFamily="18" charset="0"/>
            </a:endParaRPr>
          </a:p>
          <a:p>
            <a:r>
              <a:rPr lang="en-GB" dirty="0" smtClean="0">
                <a:latin typeface="Garamond" panose="02020404030301010803" pitchFamily="18" charset="0"/>
              </a:rPr>
              <a:t>*The </a:t>
            </a:r>
            <a:r>
              <a:rPr lang="en-GB" dirty="0">
                <a:latin typeface="Garamond" panose="02020404030301010803" pitchFamily="18" charset="0"/>
              </a:rPr>
              <a:t>ASCOT questionnaires are used to collect information on the quality of life of people who use social care services and their carers.</a:t>
            </a:r>
          </a:p>
          <a:p>
            <a:endParaRPr lang="en-GB" dirty="0" smtClean="0">
              <a:latin typeface="Garamond" panose="02020404030301010803" pitchFamily="18" charset="0"/>
            </a:endParaRPr>
          </a:p>
          <a:p>
            <a:endParaRPr lang="en-GB" dirty="0">
              <a:latin typeface="Garamond" panose="02020404030301010803" pitchFamily="18" charset="0"/>
            </a:endParaRPr>
          </a:p>
          <a:p>
            <a:pPr marL="0" indent="0">
              <a:buNone/>
            </a:pPr>
            <a:endParaRPr lang="en-GB" dirty="0">
              <a:latin typeface="Garamond" panose="02020404030301010803" pitchFamily="18" charset="0"/>
            </a:endParaRPr>
          </a:p>
        </p:txBody>
      </p:sp>
    </p:spTree>
    <p:extLst>
      <p:ext uri="{BB962C8B-B14F-4D97-AF65-F5344CB8AC3E}">
        <p14:creationId xmlns:p14="http://schemas.microsoft.com/office/powerpoint/2010/main" val="322812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4914"/>
          </a:xfrm>
        </p:spPr>
        <p:txBody>
          <a:bodyPr/>
          <a:lstStyle/>
          <a:p>
            <a:r>
              <a:rPr lang="en-GB" b="1" dirty="0">
                <a:latin typeface="Garamond" panose="02020404030301010803" pitchFamily="18" charset="0"/>
              </a:rPr>
              <a:t>Background – ASCOT Proxy</a:t>
            </a:r>
          </a:p>
        </p:txBody>
      </p:sp>
      <p:sp>
        <p:nvSpPr>
          <p:cNvPr id="3" name="Content Placeholder 2"/>
          <p:cNvSpPr>
            <a:spLocks noGrp="1"/>
          </p:cNvSpPr>
          <p:nvPr>
            <p:ph idx="1"/>
          </p:nvPr>
        </p:nvSpPr>
        <p:spPr>
          <a:xfrm>
            <a:off x="383458" y="1170040"/>
            <a:ext cx="5574890" cy="5006923"/>
          </a:xfrm>
        </p:spPr>
        <p:txBody>
          <a:bodyPr>
            <a:normAutofit/>
          </a:bodyPr>
          <a:lstStyle/>
          <a:p>
            <a:pPr marL="0" indent="0">
              <a:buNone/>
            </a:pPr>
            <a:endParaRPr lang="en-GB" dirty="0"/>
          </a:p>
          <a:p>
            <a:endParaRPr lang="en-GB" dirty="0"/>
          </a:p>
        </p:txBody>
      </p:sp>
      <p:pic>
        <p:nvPicPr>
          <p:cNvPr id="4" name="Picture 3"/>
          <p:cNvPicPr>
            <a:picLocks noChangeAspect="1"/>
          </p:cNvPicPr>
          <p:nvPr/>
        </p:nvPicPr>
        <p:blipFill>
          <a:blip r:embed="rId3"/>
          <a:stretch>
            <a:fillRect/>
          </a:stretch>
        </p:blipFill>
        <p:spPr>
          <a:xfrm>
            <a:off x="781153" y="1330102"/>
            <a:ext cx="1366611" cy="1289703"/>
          </a:xfrm>
          <a:prstGeom prst="rect">
            <a:avLst/>
          </a:prstGeom>
        </p:spPr>
      </p:pic>
      <p:pic>
        <p:nvPicPr>
          <p:cNvPr id="6" name="Picture 5"/>
          <p:cNvPicPr>
            <a:picLocks noChangeAspect="1"/>
          </p:cNvPicPr>
          <p:nvPr/>
        </p:nvPicPr>
        <p:blipFill>
          <a:blip r:embed="rId4"/>
          <a:stretch>
            <a:fillRect/>
          </a:stretch>
        </p:blipFill>
        <p:spPr>
          <a:xfrm>
            <a:off x="4028900" y="1376467"/>
            <a:ext cx="1064179" cy="1152000"/>
          </a:xfrm>
          <a:prstGeom prst="rect">
            <a:avLst/>
          </a:prstGeom>
        </p:spPr>
      </p:pic>
      <p:sp>
        <p:nvSpPr>
          <p:cNvPr id="7" name="AutoShape 2" descr="Grunge black safety first stamp ⬇ Vector Image by © thaneeh.gmail.com |  Vector Stock 113981864"/>
          <p:cNvSpPr>
            <a:spLocks noChangeAspect="1" noChangeArrowheads="1"/>
          </p:cNvSpPr>
          <p:nvPr/>
        </p:nvSpPr>
        <p:spPr bwMode="auto">
          <a:xfrm>
            <a:off x="155575" y="-884238"/>
            <a:ext cx="184785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Grunge black safety first stamp ⬇ Vector Image by © thaneeh.gmail.com |  Vector Stock 113981864"/>
          <p:cNvSpPr>
            <a:spLocks noChangeAspect="1" noChangeArrowheads="1"/>
          </p:cNvSpPr>
          <p:nvPr/>
        </p:nvSpPr>
        <p:spPr bwMode="auto">
          <a:xfrm>
            <a:off x="7839484" y="4115465"/>
            <a:ext cx="184785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5"/>
          <a:stretch>
            <a:fillRect/>
          </a:stretch>
        </p:blipFill>
        <p:spPr>
          <a:xfrm>
            <a:off x="6990735" y="1205490"/>
            <a:ext cx="1471663" cy="1360827"/>
          </a:xfrm>
          <a:prstGeom prst="rect">
            <a:avLst/>
          </a:prstGeom>
        </p:spPr>
      </p:pic>
      <p:pic>
        <p:nvPicPr>
          <p:cNvPr id="12" name="Picture 11"/>
          <p:cNvPicPr>
            <a:picLocks noChangeAspect="1"/>
          </p:cNvPicPr>
          <p:nvPr/>
        </p:nvPicPr>
        <p:blipFill>
          <a:blip r:embed="rId6"/>
          <a:stretch>
            <a:fillRect/>
          </a:stretch>
        </p:blipFill>
        <p:spPr>
          <a:xfrm>
            <a:off x="9770975" y="1225409"/>
            <a:ext cx="1688204" cy="136354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819" y="3820300"/>
            <a:ext cx="1152000" cy="1152000"/>
          </a:xfrm>
          <a:prstGeom prst="rect">
            <a:avLst/>
          </a:prstGeom>
        </p:spPr>
      </p:pic>
      <p:pic>
        <p:nvPicPr>
          <p:cNvPr id="14" name="Picture 13"/>
          <p:cNvPicPr>
            <a:picLocks noChangeAspect="1"/>
          </p:cNvPicPr>
          <p:nvPr/>
        </p:nvPicPr>
        <p:blipFill>
          <a:blip r:embed="rId8"/>
          <a:stretch>
            <a:fillRect/>
          </a:stretch>
        </p:blipFill>
        <p:spPr>
          <a:xfrm>
            <a:off x="3925487" y="3887390"/>
            <a:ext cx="1152000" cy="1152000"/>
          </a:xfrm>
          <a:prstGeom prst="rect">
            <a:avLst/>
          </a:prstGeom>
        </p:spPr>
      </p:pic>
      <p:sp>
        <p:nvSpPr>
          <p:cNvPr id="15" name="AutoShape 8" descr="Hobbies Vector Icon Hobbies Editable Stroke Hobbies Linear Symbol For Use  On Web And Mobile Apps Logo Print Media Thin Line Illustration Vector  Isolated Outline Drawing Stock Illustration - Download Image Now -"/>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a:blip r:embed="rId9"/>
          <a:stretch>
            <a:fillRect/>
          </a:stretch>
        </p:blipFill>
        <p:spPr>
          <a:xfrm>
            <a:off x="6990735" y="3820300"/>
            <a:ext cx="1267200" cy="115200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92997" y="3887390"/>
            <a:ext cx="1244160" cy="1152000"/>
          </a:xfrm>
          <a:prstGeom prst="rect">
            <a:avLst/>
          </a:prstGeom>
        </p:spPr>
      </p:pic>
      <p:sp>
        <p:nvSpPr>
          <p:cNvPr id="19" name="Rectangle 18"/>
          <p:cNvSpPr/>
          <p:nvPr/>
        </p:nvSpPr>
        <p:spPr>
          <a:xfrm>
            <a:off x="280449" y="2644425"/>
            <a:ext cx="2214197" cy="707886"/>
          </a:xfrm>
          <a:prstGeom prst="rect">
            <a:avLst/>
          </a:prstGeom>
        </p:spPr>
        <p:txBody>
          <a:bodyPr wrap="none">
            <a:spAutoFit/>
          </a:bodyPr>
          <a:lstStyle/>
          <a:p>
            <a:pPr algn="ctr"/>
            <a:r>
              <a:rPr lang="en-GB" sz="2000" dirty="0">
                <a:latin typeface="Garamond" panose="02020404030301010803" pitchFamily="18" charset="0"/>
              </a:rPr>
              <a:t>Personal cleanliness </a:t>
            </a:r>
            <a:endParaRPr lang="en-GB" sz="2000" dirty="0" smtClean="0">
              <a:latin typeface="Garamond" panose="02020404030301010803" pitchFamily="18" charset="0"/>
            </a:endParaRPr>
          </a:p>
          <a:p>
            <a:pPr algn="ctr"/>
            <a:r>
              <a:rPr lang="en-GB" sz="2000" dirty="0" smtClean="0">
                <a:latin typeface="Garamond" panose="02020404030301010803" pitchFamily="18" charset="0"/>
              </a:rPr>
              <a:t>and </a:t>
            </a:r>
            <a:r>
              <a:rPr lang="en-GB" sz="2000" dirty="0">
                <a:latin typeface="Garamond" panose="02020404030301010803" pitchFamily="18" charset="0"/>
              </a:rPr>
              <a:t>comfort</a:t>
            </a:r>
            <a:endParaRPr lang="en-GB" sz="2000" dirty="0"/>
          </a:p>
        </p:txBody>
      </p:sp>
      <p:sp>
        <p:nvSpPr>
          <p:cNvPr id="20" name="Rectangle 19"/>
          <p:cNvSpPr/>
          <p:nvPr/>
        </p:nvSpPr>
        <p:spPr>
          <a:xfrm>
            <a:off x="3685147" y="2734894"/>
            <a:ext cx="1726627" cy="400110"/>
          </a:xfrm>
          <a:prstGeom prst="rect">
            <a:avLst/>
          </a:prstGeom>
        </p:spPr>
        <p:txBody>
          <a:bodyPr wrap="none">
            <a:spAutoFit/>
          </a:bodyPr>
          <a:lstStyle/>
          <a:p>
            <a:r>
              <a:rPr lang="en-GB" sz="2000" dirty="0">
                <a:latin typeface="Garamond" panose="02020404030301010803" pitchFamily="18" charset="0"/>
              </a:rPr>
              <a:t>Food and drink</a:t>
            </a:r>
          </a:p>
        </p:txBody>
      </p:sp>
      <p:sp>
        <p:nvSpPr>
          <p:cNvPr id="21" name="Rectangle 20"/>
          <p:cNvSpPr/>
          <p:nvPr/>
        </p:nvSpPr>
        <p:spPr>
          <a:xfrm>
            <a:off x="7337642" y="2700144"/>
            <a:ext cx="849913" cy="400110"/>
          </a:xfrm>
          <a:prstGeom prst="rect">
            <a:avLst/>
          </a:prstGeom>
        </p:spPr>
        <p:txBody>
          <a:bodyPr wrap="none">
            <a:spAutoFit/>
          </a:bodyPr>
          <a:lstStyle/>
          <a:p>
            <a:r>
              <a:rPr lang="en-GB" sz="2000" dirty="0">
                <a:latin typeface="Garamond" panose="02020404030301010803" pitchFamily="18" charset="0"/>
              </a:rPr>
              <a:t>Safety </a:t>
            </a:r>
          </a:p>
        </p:txBody>
      </p:sp>
      <p:sp>
        <p:nvSpPr>
          <p:cNvPr id="22" name="Rectangle 21"/>
          <p:cNvSpPr/>
          <p:nvPr/>
        </p:nvSpPr>
        <p:spPr>
          <a:xfrm>
            <a:off x="9483351" y="2644327"/>
            <a:ext cx="2525371" cy="707886"/>
          </a:xfrm>
          <a:prstGeom prst="rect">
            <a:avLst/>
          </a:prstGeom>
        </p:spPr>
        <p:txBody>
          <a:bodyPr wrap="none">
            <a:spAutoFit/>
          </a:bodyPr>
          <a:lstStyle/>
          <a:p>
            <a:pPr algn="ctr"/>
            <a:r>
              <a:rPr lang="en-GB" sz="2000" dirty="0">
                <a:latin typeface="Garamond" panose="02020404030301010803" pitchFamily="18" charset="0"/>
              </a:rPr>
              <a:t>Clean and comfortable </a:t>
            </a:r>
            <a:endParaRPr lang="en-GB" sz="2000" dirty="0" smtClean="0">
              <a:latin typeface="Garamond" panose="02020404030301010803" pitchFamily="18" charset="0"/>
            </a:endParaRPr>
          </a:p>
          <a:p>
            <a:pPr algn="ctr"/>
            <a:r>
              <a:rPr lang="en-GB" sz="2000" dirty="0" smtClean="0">
                <a:latin typeface="Garamond" panose="02020404030301010803" pitchFamily="18" charset="0"/>
              </a:rPr>
              <a:t>accommodation</a:t>
            </a:r>
            <a:endParaRPr lang="en-GB" sz="2000" dirty="0">
              <a:latin typeface="Garamond" panose="02020404030301010803" pitchFamily="18" charset="0"/>
            </a:endParaRPr>
          </a:p>
        </p:txBody>
      </p:sp>
      <p:sp>
        <p:nvSpPr>
          <p:cNvPr id="23" name="Rectangle 22"/>
          <p:cNvSpPr/>
          <p:nvPr/>
        </p:nvSpPr>
        <p:spPr>
          <a:xfrm>
            <a:off x="280449" y="4979365"/>
            <a:ext cx="2111187" cy="984885"/>
          </a:xfrm>
          <a:prstGeom prst="rect">
            <a:avLst/>
          </a:prstGeom>
        </p:spPr>
        <p:txBody>
          <a:bodyPr wrap="square">
            <a:spAutoFit/>
          </a:bodyPr>
          <a:lstStyle/>
          <a:p>
            <a:endParaRPr lang="en-GB" dirty="0">
              <a:latin typeface="Garamond" panose="02020404030301010803" pitchFamily="18" charset="0"/>
            </a:endParaRPr>
          </a:p>
          <a:p>
            <a:pPr algn="ctr"/>
            <a:r>
              <a:rPr lang="en-GB" sz="2000" dirty="0">
                <a:latin typeface="Garamond" panose="02020404030301010803" pitchFamily="18" charset="0"/>
              </a:rPr>
              <a:t>Social participation </a:t>
            </a:r>
            <a:endParaRPr lang="en-GB" sz="2000" dirty="0" smtClean="0">
              <a:latin typeface="Garamond" panose="02020404030301010803" pitchFamily="18" charset="0"/>
            </a:endParaRPr>
          </a:p>
          <a:p>
            <a:pPr algn="ctr"/>
            <a:r>
              <a:rPr lang="en-GB" sz="2000" dirty="0" smtClean="0">
                <a:latin typeface="Garamond" panose="02020404030301010803" pitchFamily="18" charset="0"/>
              </a:rPr>
              <a:t>and </a:t>
            </a:r>
            <a:r>
              <a:rPr lang="en-GB" sz="2000" dirty="0">
                <a:latin typeface="Garamond" panose="02020404030301010803" pitchFamily="18" charset="0"/>
              </a:rPr>
              <a:t>involvement</a:t>
            </a:r>
          </a:p>
        </p:txBody>
      </p:sp>
      <p:sp>
        <p:nvSpPr>
          <p:cNvPr id="24" name="Rectangle 23"/>
          <p:cNvSpPr/>
          <p:nvPr/>
        </p:nvSpPr>
        <p:spPr>
          <a:xfrm>
            <a:off x="3299656" y="5238844"/>
            <a:ext cx="2590324" cy="400110"/>
          </a:xfrm>
          <a:prstGeom prst="rect">
            <a:avLst/>
          </a:prstGeom>
        </p:spPr>
        <p:txBody>
          <a:bodyPr wrap="none">
            <a:spAutoFit/>
          </a:bodyPr>
          <a:lstStyle/>
          <a:p>
            <a:r>
              <a:rPr lang="en-GB" sz="2000" dirty="0">
                <a:latin typeface="Garamond" panose="02020404030301010803" pitchFamily="18" charset="0"/>
              </a:rPr>
              <a:t>Control over daily living</a:t>
            </a:r>
          </a:p>
        </p:txBody>
      </p:sp>
      <p:sp>
        <p:nvSpPr>
          <p:cNvPr id="25" name="Rectangle 24"/>
          <p:cNvSpPr/>
          <p:nvPr/>
        </p:nvSpPr>
        <p:spPr>
          <a:xfrm>
            <a:off x="7093930" y="5238844"/>
            <a:ext cx="1422184" cy="400110"/>
          </a:xfrm>
          <a:prstGeom prst="rect">
            <a:avLst/>
          </a:prstGeom>
        </p:spPr>
        <p:txBody>
          <a:bodyPr wrap="none">
            <a:spAutoFit/>
          </a:bodyPr>
          <a:lstStyle/>
          <a:p>
            <a:r>
              <a:rPr lang="en-GB" sz="2000" dirty="0">
                <a:latin typeface="Garamond" panose="02020404030301010803" pitchFamily="18" charset="0"/>
              </a:rPr>
              <a:t>Occupation </a:t>
            </a:r>
          </a:p>
        </p:txBody>
      </p:sp>
      <p:sp>
        <p:nvSpPr>
          <p:cNvPr id="26" name="Rectangle 25"/>
          <p:cNvSpPr/>
          <p:nvPr/>
        </p:nvSpPr>
        <p:spPr>
          <a:xfrm>
            <a:off x="10189319" y="5238844"/>
            <a:ext cx="930063" cy="400110"/>
          </a:xfrm>
          <a:prstGeom prst="rect">
            <a:avLst/>
          </a:prstGeom>
        </p:spPr>
        <p:txBody>
          <a:bodyPr wrap="none">
            <a:spAutoFit/>
          </a:bodyPr>
          <a:lstStyle/>
          <a:p>
            <a:r>
              <a:rPr lang="en-GB" sz="2000" dirty="0">
                <a:latin typeface="Garamond" panose="02020404030301010803" pitchFamily="18" charset="0"/>
              </a:rPr>
              <a:t>Dignity</a:t>
            </a:r>
          </a:p>
        </p:txBody>
      </p:sp>
    </p:spTree>
    <p:extLst>
      <p:ext uri="{BB962C8B-B14F-4D97-AF65-F5344CB8AC3E}">
        <p14:creationId xmlns:p14="http://schemas.microsoft.com/office/powerpoint/2010/main" val="1967462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05484" y="161035"/>
            <a:ext cx="7942882" cy="6574062"/>
          </a:xfrm>
          <a:prstGeom prst="rect">
            <a:avLst/>
          </a:prstGeom>
          <a:ln>
            <a:noFill/>
          </a:ln>
          <a:effectLst>
            <a:outerShdw blurRad="190500" algn="tl" rotWithShape="0">
              <a:srgbClr val="000000">
                <a:alpha val="70000"/>
              </a:srgbClr>
            </a:outerShdw>
          </a:effectLst>
        </p:spPr>
      </p:pic>
      <p:sp>
        <p:nvSpPr>
          <p:cNvPr id="5" name="Rectangle 4"/>
          <p:cNvSpPr/>
          <p:nvPr/>
        </p:nvSpPr>
        <p:spPr>
          <a:xfrm>
            <a:off x="8318092" y="4165163"/>
            <a:ext cx="2448232" cy="2569934"/>
          </a:xfrm>
          <a:prstGeom prst="rect">
            <a:avLst/>
          </a:prstGeom>
        </p:spPr>
        <p:txBody>
          <a:bodyPr wrap="square">
            <a:spAutoFit/>
          </a:bodyPr>
          <a:lstStyle/>
          <a:p>
            <a:r>
              <a:rPr lang="en-GB" sz="2250" b="1" dirty="0">
                <a:solidFill>
                  <a:srgbClr val="C00000"/>
                </a:solidFill>
                <a:latin typeface="Garamond" panose="02020404030301010803" pitchFamily="18" charset="0"/>
              </a:rPr>
              <a:t>Ideal </a:t>
            </a:r>
            <a:r>
              <a:rPr lang="en-GB" sz="2250" b="1" dirty="0" smtClean="0">
                <a:solidFill>
                  <a:srgbClr val="C00000"/>
                </a:solidFill>
                <a:latin typeface="Garamond" panose="02020404030301010803" pitchFamily="18" charset="0"/>
              </a:rPr>
              <a:t>state</a:t>
            </a:r>
          </a:p>
          <a:p>
            <a:endParaRPr lang="en-GB" sz="2250" b="1" dirty="0" smtClean="0">
              <a:solidFill>
                <a:srgbClr val="C00000"/>
              </a:solidFill>
              <a:latin typeface="Garamond" panose="02020404030301010803" pitchFamily="18" charset="0"/>
            </a:endParaRPr>
          </a:p>
          <a:p>
            <a:r>
              <a:rPr lang="en-GB" sz="2250" b="1" dirty="0" smtClean="0">
                <a:solidFill>
                  <a:srgbClr val="C00000"/>
                </a:solidFill>
                <a:latin typeface="Garamond" panose="02020404030301010803" pitchFamily="18" charset="0"/>
              </a:rPr>
              <a:t>No </a:t>
            </a:r>
            <a:r>
              <a:rPr lang="en-GB" sz="2250" b="1" dirty="0">
                <a:solidFill>
                  <a:srgbClr val="C00000"/>
                </a:solidFill>
                <a:latin typeface="Garamond" panose="02020404030301010803" pitchFamily="18" charset="0"/>
              </a:rPr>
              <a:t>needs</a:t>
            </a:r>
          </a:p>
          <a:p>
            <a:endParaRPr lang="en-GB" sz="2250" b="1" dirty="0">
              <a:solidFill>
                <a:srgbClr val="C00000"/>
              </a:solidFill>
              <a:latin typeface="Garamond" panose="02020404030301010803" pitchFamily="18" charset="0"/>
            </a:endParaRPr>
          </a:p>
          <a:p>
            <a:r>
              <a:rPr lang="en-GB" sz="2250" b="1" dirty="0">
                <a:solidFill>
                  <a:srgbClr val="C00000"/>
                </a:solidFill>
                <a:latin typeface="Garamond" panose="02020404030301010803" pitchFamily="18" charset="0"/>
              </a:rPr>
              <a:t>Some needs</a:t>
            </a:r>
          </a:p>
          <a:p>
            <a:endParaRPr lang="en-GB" sz="2250" b="1" dirty="0">
              <a:solidFill>
                <a:srgbClr val="C00000"/>
              </a:solidFill>
              <a:latin typeface="Garamond" panose="02020404030301010803" pitchFamily="18" charset="0"/>
            </a:endParaRPr>
          </a:p>
          <a:p>
            <a:r>
              <a:rPr lang="en-GB" sz="2250" b="1" dirty="0">
                <a:solidFill>
                  <a:srgbClr val="C00000"/>
                </a:solidFill>
                <a:latin typeface="Garamond" panose="02020404030301010803" pitchFamily="18" charset="0"/>
              </a:rPr>
              <a:t>High needs</a:t>
            </a:r>
          </a:p>
        </p:txBody>
      </p:sp>
      <p:sp>
        <p:nvSpPr>
          <p:cNvPr id="6" name="Title 5"/>
          <p:cNvSpPr>
            <a:spLocks noGrp="1"/>
          </p:cNvSpPr>
          <p:nvPr>
            <p:ph type="title"/>
          </p:nvPr>
        </p:nvSpPr>
        <p:spPr/>
        <p:txBody>
          <a:bodyPr/>
          <a:lstStyle/>
          <a:p>
            <a:endParaRPr lang="en-GB" dirty="0"/>
          </a:p>
        </p:txBody>
      </p:sp>
    </p:spTree>
    <p:extLst>
      <p:ext uri="{BB962C8B-B14F-4D97-AF65-F5344CB8AC3E}">
        <p14:creationId xmlns:p14="http://schemas.microsoft.com/office/powerpoint/2010/main" val="2391217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54259" y="585734"/>
            <a:ext cx="4937741" cy="6272266"/>
          </a:xfrm>
        </p:spPr>
      </p:pic>
      <p:sp>
        <p:nvSpPr>
          <p:cNvPr id="2" name="Title 1"/>
          <p:cNvSpPr>
            <a:spLocks noGrp="1"/>
          </p:cNvSpPr>
          <p:nvPr>
            <p:ph type="title"/>
          </p:nvPr>
        </p:nvSpPr>
        <p:spPr>
          <a:xfrm>
            <a:off x="838200" y="365126"/>
            <a:ext cx="10515600" cy="903236"/>
          </a:xfrm>
        </p:spPr>
        <p:txBody>
          <a:bodyPr/>
          <a:lstStyle/>
          <a:p>
            <a:r>
              <a:rPr lang="en-GB" b="1" dirty="0" smtClean="0">
                <a:latin typeface="Garamond" panose="02020404030301010803" pitchFamily="18" charset="0"/>
              </a:rPr>
              <a:t>The Aim</a:t>
            </a:r>
            <a:endParaRPr lang="en-GB" b="1" dirty="0">
              <a:latin typeface="Garamond" panose="02020404030301010803" pitchFamily="18" charset="0"/>
            </a:endParaRPr>
          </a:p>
        </p:txBody>
      </p:sp>
      <p:sp>
        <p:nvSpPr>
          <p:cNvPr id="5" name="TextBox 4"/>
          <p:cNvSpPr txBox="1"/>
          <p:nvPr/>
        </p:nvSpPr>
        <p:spPr>
          <a:xfrm>
            <a:off x="383458" y="1734794"/>
            <a:ext cx="6715432" cy="1815882"/>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latin typeface="Garamond" panose="02020404030301010803" pitchFamily="18" charset="0"/>
              </a:rPr>
              <a:t>To </a:t>
            </a:r>
            <a:r>
              <a:rPr lang="en-GB" sz="2800" dirty="0">
                <a:latin typeface="Garamond" panose="02020404030301010803" pitchFamily="18" charset="0"/>
              </a:rPr>
              <a:t>understand whether ASCOT-Proxy is easy to complete and measure what it is intended to measure – that is, social care-related </a:t>
            </a:r>
            <a:r>
              <a:rPr lang="en-GB" sz="2800" dirty="0" smtClean="0">
                <a:latin typeface="Garamond" panose="02020404030301010803" pitchFamily="18" charset="0"/>
              </a:rPr>
              <a:t>quality of life </a:t>
            </a:r>
            <a:r>
              <a:rPr lang="en-GB" sz="2800" dirty="0">
                <a:latin typeface="Garamond" panose="02020404030301010803" pitchFamily="18" charset="0"/>
              </a:rPr>
              <a:t>(</a:t>
            </a:r>
            <a:r>
              <a:rPr lang="en-GB" sz="2800" dirty="0" err="1">
                <a:latin typeface="Garamond" panose="02020404030301010803" pitchFamily="18" charset="0"/>
              </a:rPr>
              <a:t>SCRQoL</a:t>
            </a:r>
            <a:r>
              <a:rPr lang="en-GB" sz="2800" dirty="0" smtClean="0">
                <a:latin typeface="Garamond" panose="02020404030301010803" pitchFamily="18" charset="0"/>
              </a:rPr>
              <a:t>)</a:t>
            </a:r>
            <a:endParaRPr lang="en-GB" sz="2800" dirty="0">
              <a:latin typeface="Garamond" panose="02020404030301010803" pitchFamily="18" charset="0"/>
            </a:endParaRPr>
          </a:p>
        </p:txBody>
      </p:sp>
    </p:spTree>
    <p:extLst>
      <p:ext uri="{BB962C8B-B14F-4D97-AF65-F5344CB8AC3E}">
        <p14:creationId xmlns:p14="http://schemas.microsoft.com/office/powerpoint/2010/main" val="510003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8771"/>
          </a:xfrm>
        </p:spPr>
        <p:txBody>
          <a:bodyPr>
            <a:normAutofit fontScale="90000"/>
          </a:bodyPr>
          <a:lstStyle/>
          <a:p>
            <a:r>
              <a:rPr lang="en-GB" b="1" dirty="0" smtClean="0">
                <a:latin typeface="Garamond" panose="02020404030301010803" pitchFamily="18" charset="0"/>
              </a:rPr>
              <a:t>Participants – MOPED study</a:t>
            </a:r>
            <a:endParaRPr lang="en-GB" b="1" dirty="0">
              <a:latin typeface="Garamond" panose="02020404030301010803" pitchFamily="18" charset="0"/>
            </a:endParaRPr>
          </a:p>
        </p:txBody>
      </p:sp>
      <p:pic>
        <p:nvPicPr>
          <p:cNvPr id="7" name="Content Placeholder 6"/>
          <p:cNvPicPr>
            <a:picLocks noGrp="1" noChangeAspect="1"/>
          </p:cNvPicPr>
          <p:nvPr>
            <p:ph idx="1"/>
          </p:nvPr>
        </p:nvPicPr>
        <p:blipFill>
          <a:blip r:embed="rId3"/>
          <a:stretch>
            <a:fillRect/>
          </a:stretch>
        </p:blipFill>
        <p:spPr>
          <a:xfrm>
            <a:off x="641554" y="4000358"/>
            <a:ext cx="7034375" cy="2498765"/>
          </a:xfrm>
          <a:prstGeom prst="rect">
            <a:avLst/>
          </a:prstGeom>
        </p:spPr>
      </p:pic>
      <p:sp>
        <p:nvSpPr>
          <p:cNvPr id="8" name="TextBox 7"/>
          <p:cNvSpPr txBox="1"/>
          <p:nvPr/>
        </p:nvSpPr>
        <p:spPr>
          <a:xfrm>
            <a:off x="641554" y="1199536"/>
            <a:ext cx="7961672" cy="3262432"/>
          </a:xfrm>
          <a:prstGeom prst="rect">
            <a:avLst/>
          </a:prstGeom>
          <a:noFill/>
        </p:spPr>
        <p:txBody>
          <a:bodyPr wrap="square" rtlCol="0">
            <a:spAutoFit/>
          </a:bodyPr>
          <a:lstStyle/>
          <a:p>
            <a:r>
              <a:rPr lang="en-GB" sz="2400" b="1" dirty="0" smtClean="0">
                <a:latin typeface="Garamond" panose="02020404030301010803" pitchFamily="18" charset="0"/>
              </a:rPr>
              <a:t>Carers: </a:t>
            </a:r>
            <a:r>
              <a:rPr lang="en-GB" sz="2400" dirty="0" smtClean="0">
                <a:latin typeface="Garamond" panose="02020404030301010803" pitchFamily="18" charset="0"/>
              </a:rPr>
              <a:t>62.4 years (SD:12.0); 75.7% (n=237) females; 94.6 % (n=296) White/White British; 47% (n=147) provided 50+hours per week of care; 14% (n=268) </a:t>
            </a:r>
            <a:r>
              <a:rPr lang="en-GB" sz="2400" dirty="0">
                <a:latin typeface="Garamond" panose="02020404030301010803" pitchFamily="18" charset="0"/>
              </a:rPr>
              <a:t>provided </a:t>
            </a:r>
            <a:r>
              <a:rPr lang="en-GB" sz="2400" dirty="0" smtClean="0">
                <a:latin typeface="Garamond" panose="02020404030301010803" pitchFamily="18" charset="0"/>
              </a:rPr>
              <a:t>≥ 10 years of care</a:t>
            </a:r>
          </a:p>
          <a:p>
            <a:endParaRPr lang="en-GB" sz="2400" dirty="0" smtClean="0">
              <a:latin typeface="Garamond" panose="02020404030301010803" pitchFamily="18" charset="0"/>
            </a:endParaRPr>
          </a:p>
          <a:p>
            <a:r>
              <a:rPr lang="en-GB" sz="2400" b="1" dirty="0" smtClean="0">
                <a:latin typeface="Garamond" panose="02020404030301010803" pitchFamily="18" charset="0"/>
              </a:rPr>
              <a:t>People with dementia:  </a:t>
            </a:r>
            <a:r>
              <a:rPr lang="en-GB" sz="2400" dirty="0" smtClean="0">
                <a:latin typeface="Garamond" panose="02020404030301010803" pitchFamily="18" charset="0"/>
              </a:rPr>
              <a:t>81.5 years (SD: 9.4); 90.4% (</a:t>
            </a:r>
            <a:r>
              <a:rPr lang="en-GB" sz="2400" dirty="0">
                <a:latin typeface="Garamond" panose="02020404030301010803" pitchFamily="18" charset="0"/>
              </a:rPr>
              <a:t>n=283) </a:t>
            </a:r>
            <a:r>
              <a:rPr lang="en-GB" sz="2400" dirty="0" smtClean="0">
                <a:latin typeface="Garamond" panose="02020404030301010803" pitchFamily="18" charset="0"/>
              </a:rPr>
              <a:t>were partners/spouses/parents; 57.8% (n=181) lived in the same household</a:t>
            </a:r>
          </a:p>
          <a:p>
            <a:r>
              <a:rPr lang="en-GB" sz="2000" dirty="0" smtClean="0">
                <a:latin typeface="Garamond" panose="02020404030301010803" pitchFamily="18" charset="0"/>
              </a:rPr>
              <a:t> </a:t>
            </a:r>
          </a:p>
          <a:p>
            <a:endParaRPr lang="en-GB" dirty="0"/>
          </a:p>
        </p:txBody>
      </p:sp>
      <p:sp>
        <p:nvSpPr>
          <p:cNvPr id="9" name="TextBox 8"/>
          <p:cNvSpPr txBox="1"/>
          <p:nvPr/>
        </p:nvSpPr>
        <p:spPr>
          <a:xfrm>
            <a:off x="8908025" y="497480"/>
            <a:ext cx="2985891" cy="6001643"/>
          </a:xfrm>
          <a:prstGeom prst="rect">
            <a:avLst/>
          </a:prstGeom>
          <a:solidFill>
            <a:schemeClr val="accent1">
              <a:lumMod val="20000"/>
              <a:lumOff val="80000"/>
            </a:schemeClr>
          </a:solidFill>
          <a:ln w="38100">
            <a:solidFill>
              <a:schemeClr val="accent1">
                <a:lumMod val="50000"/>
              </a:schemeClr>
            </a:solidFill>
          </a:ln>
        </p:spPr>
        <p:txBody>
          <a:bodyPr wrap="square" rtlCol="0">
            <a:spAutoFit/>
          </a:bodyPr>
          <a:lstStyle/>
          <a:p>
            <a:r>
              <a:rPr lang="en-GB" sz="2400" b="1" dirty="0" smtClean="0">
                <a:latin typeface="Garamond" panose="02020404030301010803" pitchFamily="18" charset="0"/>
              </a:rPr>
              <a:t>Inclusion </a:t>
            </a:r>
            <a:r>
              <a:rPr lang="en-GB" sz="2400" b="1" dirty="0">
                <a:latin typeface="Garamond" panose="02020404030301010803" pitchFamily="18" charset="0"/>
              </a:rPr>
              <a:t>criteria:</a:t>
            </a:r>
          </a:p>
          <a:p>
            <a:r>
              <a:rPr lang="en-GB" sz="2400" dirty="0">
                <a:latin typeface="Garamond" panose="02020404030301010803" pitchFamily="18" charset="0"/>
              </a:rPr>
              <a:t>A friend or family member of someone living with dementia, who:</a:t>
            </a:r>
          </a:p>
          <a:p>
            <a:pPr marL="285750" indent="-285750">
              <a:buFont typeface="Wingdings" panose="05000000000000000000" pitchFamily="2" charset="2"/>
              <a:buChar char="Ø"/>
            </a:pPr>
            <a:r>
              <a:rPr lang="en-GB" sz="2400" dirty="0">
                <a:latin typeface="Garamond" panose="02020404030301010803" pitchFamily="18" charset="0"/>
              </a:rPr>
              <a:t>Lives at home (not in a nursing or residential care home)</a:t>
            </a:r>
          </a:p>
          <a:p>
            <a:pPr marL="285750" indent="-285750">
              <a:buFont typeface="Wingdings" panose="05000000000000000000" pitchFamily="2" charset="2"/>
              <a:buChar char="Ø"/>
            </a:pPr>
            <a:r>
              <a:rPr lang="en-GB" sz="2400" dirty="0">
                <a:latin typeface="Garamond" panose="02020404030301010803" pitchFamily="18" charset="0"/>
              </a:rPr>
              <a:t>Uses at least one type of social care service</a:t>
            </a:r>
          </a:p>
          <a:p>
            <a:pPr marL="285750" indent="-285750">
              <a:buFont typeface="Wingdings" panose="05000000000000000000" pitchFamily="2" charset="2"/>
              <a:buChar char="Ø"/>
            </a:pPr>
            <a:r>
              <a:rPr lang="en-GB" sz="2400" dirty="0">
                <a:latin typeface="Garamond" panose="02020404030301010803" pitchFamily="18" charset="0"/>
              </a:rPr>
              <a:t>Would not be able to answer a postal or online questionnaire, even with help</a:t>
            </a:r>
            <a:r>
              <a:rPr lang="en-GB" sz="2400" dirty="0" smtClean="0">
                <a:latin typeface="Garamond" panose="02020404030301010803" pitchFamily="18" charset="0"/>
              </a:rPr>
              <a:t>.</a:t>
            </a:r>
            <a:endParaRPr lang="en-GB" sz="2400" dirty="0">
              <a:latin typeface="Garamond" panose="02020404030301010803" pitchFamily="18" charset="0"/>
            </a:endParaRPr>
          </a:p>
        </p:txBody>
      </p:sp>
    </p:spTree>
    <p:extLst>
      <p:ext uri="{BB962C8B-B14F-4D97-AF65-F5344CB8AC3E}">
        <p14:creationId xmlns:p14="http://schemas.microsoft.com/office/powerpoint/2010/main" val="743641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826" y="1"/>
            <a:ext cx="12260826" cy="6858000"/>
          </a:xfrm>
          <a:prstGeom prst="rect">
            <a:avLst/>
          </a:prstGeom>
        </p:spPr>
      </p:pic>
      <p:sp>
        <p:nvSpPr>
          <p:cNvPr id="2" name="Title 1"/>
          <p:cNvSpPr>
            <a:spLocks noGrp="1"/>
          </p:cNvSpPr>
          <p:nvPr>
            <p:ph type="title"/>
          </p:nvPr>
        </p:nvSpPr>
        <p:spPr>
          <a:xfrm>
            <a:off x="4198374" y="5896231"/>
            <a:ext cx="2880851" cy="1325563"/>
          </a:xfrm>
        </p:spPr>
        <p:txBody>
          <a:bodyPr>
            <a:noAutofit/>
          </a:bodyPr>
          <a:lstStyle/>
          <a:p>
            <a:r>
              <a:rPr lang="en-GB" sz="6000" b="1" dirty="0">
                <a:latin typeface="Garamond" panose="02020404030301010803" pitchFamily="18" charset="0"/>
              </a:rPr>
              <a:t>Results</a:t>
            </a:r>
            <a:r>
              <a:rPr lang="en-GB" sz="6000" dirty="0">
                <a:latin typeface="Garamond" panose="02020404030301010803" pitchFamily="18" charset="0"/>
              </a:rPr>
              <a:t/>
            </a:r>
            <a:br>
              <a:rPr lang="en-GB" sz="6000" dirty="0">
                <a:latin typeface="Garamond" panose="02020404030301010803" pitchFamily="18" charset="0"/>
              </a:rPr>
            </a:br>
            <a:endParaRPr lang="en-GB" sz="6000" dirty="0"/>
          </a:p>
        </p:txBody>
      </p:sp>
    </p:spTree>
    <p:extLst>
      <p:ext uri="{BB962C8B-B14F-4D97-AF65-F5344CB8AC3E}">
        <p14:creationId xmlns:p14="http://schemas.microsoft.com/office/powerpoint/2010/main" val="2716501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2708</TotalTime>
  <Words>2160</Words>
  <Application>Microsoft Office PowerPoint</Application>
  <PresentationFormat>Widescreen</PresentationFormat>
  <Paragraphs>190</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Garamond</vt:lpstr>
      <vt:lpstr>Wingdings</vt:lpstr>
      <vt:lpstr>Office Theme</vt:lpstr>
      <vt:lpstr>Enhancing our understanding of measuring social-care related quality of life of people with dementia who are unable to self-report</vt:lpstr>
      <vt:lpstr>Disclaimer</vt:lpstr>
      <vt:lpstr>Background</vt:lpstr>
      <vt:lpstr>Background – ASCOT Proxy</vt:lpstr>
      <vt:lpstr>Background – ASCOT Proxy</vt:lpstr>
      <vt:lpstr>PowerPoint Presentation</vt:lpstr>
      <vt:lpstr>The Aim</vt:lpstr>
      <vt:lpstr>Participants – MOPED study</vt:lpstr>
      <vt:lpstr>Results </vt:lpstr>
      <vt:lpstr>Distribution of responses - ASCOT-Proxy</vt:lpstr>
      <vt:lpstr>Distribution of responses - ASCOT-Proxy</vt:lpstr>
      <vt:lpstr>Feasibility (acceptability) - ASCOT-Proxy</vt:lpstr>
      <vt:lpstr>Internal consistency (reliability) - ASCOT-Proxy</vt:lpstr>
      <vt:lpstr>Construct validity - ASCOT-Proxy</vt:lpstr>
      <vt:lpstr>Structural validity - Proxy-Proxy vs Proxy-person</vt:lpstr>
      <vt:lpstr>Summary - ASCOT-Proxy</vt:lpstr>
      <vt:lpstr>Our Team</vt:lpstr>
      <vt:lpstr>Thanks for your attention!</vt:lpstr>
    </vt:vector>
  </TitlesOfParts>
  <Company>University of 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a study in adult social care during a pandemic: lessons from the MOPED study</dc:title>
  <dc:creator>Barbora Silarova</dc:creator>
  <cp:lastModifiedBy>Elizabeth Woodward</cp:lastModifiedBy>
  <cp:revision>139</cp:revision>
  <dcterms:created xsi:type="dcterms:W3CDTF">2021-06-01T14:16:33Z</dcterms:created>
  <dcterms:modified xsi:type="dcterms:W3CDTF">2023-04-03T11:11:14Z</dcterms:modified>
</cp:coreProperties>
</file>