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7"/>
  </p:notesMasterIdLst>
  <p:handoutMasterIdLst>
    <p:handoutMasterId r:id="rId8"/>
  </p:handoutMasterIdLst>
  <p:sldIdLst>
    <p:sldId id="469" r:id="rId2"/>
    <p:sldId id="472" r:id="rId3"/>
    <p:sldId id="436" r:id="rId4"/>
    <p:sldId id="470" r:id="rId5"/>
    <p:sldId id="471" r:id="rId6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A8034F"/>
    <a:srgbClr val="FFFFFF"/>
    <a:srgbClr val="A8B50A"/>
    <a:srgbClr val="007A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88434" autoAdjust="0"/>
  </p:normalViewPr>
  <p:slideViewPr>
    <p:cSldViewPr>
      <p:cViewPr varScale="1">
        <p:scale>
          <a:sx n="98" d="100"/>
          <a:sy n="98" d="100"/>
        </p:scale>
        <p:origin x="185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96"/>
    </p:cViewPr>
  </p:sorterViewPr>
  <p:notesViewPr>
    <p:cSldViewPr>
      <p:cViewPr varScale="1">
        <p:scale>
          <a:sx n="75" d="100"/>
          <a:sy n="75" d="100"/>
        </p:scale>
        <p:origin x="330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00B1852-7E8B-46CA-8907-E511BDCCA3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674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629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BABEE43-B697-438C-8E5B-583A2518A4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104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Research Excellence team supports and monitors the REF, ORCID, Public Engagement and Research Impact, as well as the systems supporting Research Management, such as KRIMSON,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SciVal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and Vertigo Ventures.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9567D-4BC2-4912-B24D-F7261726CDB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16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RP password 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is Fredster211210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D05670-9DD9-4C7A-B506-69B6A2C386A3}" type="slidenum">
              <a:rPr lang="en-GB" altLang="en-US" sz="1200" smtClean="0"/>
              <a:pPr/>
              <a:t>3</a:t>
            </a:fld>
            <a:endParaRPr lang="en-GB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39845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9567D-4BC2-4912-B24D-F7261726CDB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448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E3D7F-ACE0-4664-8F3B-ADF9DC7FBF2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45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F3E05-EEEF-48CE-9112-73FB5AE27EC3}" type="datetimeFigureOut">
              <a:rPr lang="en-GB"/>
              <a:pPr>
                <a:defRPr/>
              </a:pPr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A6F01-A3BC-4BE0-B469-5DD06B045F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92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F7BEC-56A2-4606-8587-EC483DD02C7D}" type="datetimeFigureOut">
              <a:rPr lang="en-GB"/>
              <a:pPr>
                <a:defRPr/>
              </a:pPr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6B1524A-D61C-432C-B1F2-32CD6BF988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54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6A65B-00F3-46B4-AC5B-BC0C7BE4576A}" type="datetimeFigureOut">
              <a:rPr lang="en-GB"/>
              <a:pPr>
                <a:defRPr/>
              </a:pPr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E482E99A-3F55-4255-A260-1C7D336FF8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72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59910-F0A6-4267-8D00-CA9668FC1D2F}" type="datetimeFigureOut">
              <a:rPr lang="en-GB"/>
              <a:pPr>
                <a:defRPr/>
              </a:pPr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F054F8A0-686C-4B03-BB6D-A37865BC13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66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4A38-C398-4373-9A36-60A9F9F85468}" type="datetimeFigureOut">
              <a:rPr lang="en-GB"/>
              <a:pPr>
                <a:defRPr/>
              </a:pPr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18057529-C848-47D7-9949-C2D0D1AD97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54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915FA-F08B-46D6-BE3C-86B7BA3335BE}" type="datetimeFigureOut">
              <a:rPr lang="en-GB"/>
              <a:pPr>
                <a:defRPr/>
              </a:pPr>
              <a:t>20/01/2020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0AED6258-870B-46B8-9EE9-77ABE8876B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58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F0BBA-9789-4D6D-9A56-CA6F4E49C9AB}" type="datetimeFigureOut">
              <a:rPr lang="en-GB"/>
              <a:pPr>
                <a:defRPr/>
              </a:pPr>
              <a:t>20/01/2020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0F2E9631-EBDA-4ABA-807C-6B55891EE6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15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DC69-5939-4AE1-B8FF-C8A694CF8AA8}" type="datetimeFigureOut">
              <a:rPr lang="en-GB"/>
              <a:pPr>
                <a:defRPr/>
              </a:pPr>
              <a:t>20/01/2020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E4351070-CE58-4CB8-88C5-34EF725CF9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79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6873C-5D23-4515-8F43-CD459EB35600}" type="datetimeFigureOut">
              <a:rPr lang="en-GB"/>
              <a:pPr>
                <a:defRPr/>
              </a:pPr>
              <a:t>20/01/2020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19E8683E-A66A-42E8-AFD0-06F684582E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74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0AD64-789D-40FC-A043-CCB5BEC1C600}" type="datetimeFigureOut">
              <a:rPr lang="en-GB"/>
              <a:pPr>
                <a:defRPr/>
              </a:pPr>
              <a:t>20/01/2020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1B6477E-3B78-42CE-869F-01D49421D1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92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5FCE-FC66-4427-9981-293D0D2F18EA}" type="datetimeFigureOut">
              <a:rPr lang="en-GB"/>
              <a:pPr>
                <a:defRPr/>
              </a:pPr>
              <a:t>20/01/2020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23489369-D696-4F0C-9C7D-2AC8227DF7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75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642F35-7023-42AE-9A6B-16284D7236B0}" type="datetimeFigureOut">
              <a:rPr lang="en-GB"/>
              <a:pPr>
                <a:defRPr/>
              </a:pPr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D998D52B-3043-4A66-BFDE-F47D69C407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kent.ac.uk/researchservices/contac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s://www.researchprofessional.com/funding/search#1542118621924" TargetMode="External"/><Relationship Id="rId7" Type="http://schemas.openxmlformats.org/officeDocument/2006/relationships/image" Target="../media/image1.jpe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search.kent.ac.uk/researchservices/costing-and-approval/" TargetMode="External"/><Relationship Id="rId11" Type="http://schemas.openxmlformats.org/officeDocument/2006/relationships/image" Target="../media/image5.jpeg"/><Relationship Id="rId5" Type="http://schemas.openxmlformats.org/officeDocument/2006/relationships/hyperlink" Target="https://research.kent.ac.uk/researchservices/ecrn/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s://research.kent.ac.uk/researchservices/grantsfactory/" TargetMode="Externa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professional.com/0/rr/funding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search.kent.ac.uk/researchservices/wp-content/uploads/sites/51/2019/11/timeline.jpg" TargetMode="External"/><Relationship Id="rId4" Type="http://schemas.openxmlformats.org/officeDocument/2006/relationships/hyperlink" Target="https://research.kent.ac.uk/researchservices/costing-and-approval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searchfundingtoolkit.org/" TargetMode="External"/><Relationship Id="rId3" Type="http://schemas.openxmlformats.org/officeDocument/2006/relationships/hyperlink" Target="mailto:s.r.tetley-8@kent.ac.uk" TargetMode="External"/><Relationship Id="rId7" Type="http://schemas.openxmlformats.org/officeDocument/2006/relationships/hyperlink" Target="https://research.kent.ac.uk/researchservices/costing-and-approva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ent.ac.uk/researchservices/index.html" TargetMode="External"/><Relationship Id="rId5" Type="http://schemas.openxmlformats.org/officeDocument/2006/relationships/hyperlink" Target="mailto:L.K.Maling@kent.ac.uk" TargetMode="External"/><Relationship Id="rId4" Type="http://schemas.openxmlformats.org/officeDocument/2006/relationships/hyperlink" Target="mailto:J.Verrall@kent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Research (Funding) Support at Kent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95536" y="4786312"/>
            <a:ext cx="8352928" cy="1752600"/>
          </a:xfrm>
        </p:spPr>
        <p:txBody>
          <a:bodyPr/>
          <a:lstStyle/>
          <a:p>
            <a:r>
              <a:rPr lang="en-GB" dirty="0" smtClean="0"/>
              <a:t>Dr Sarah Tetley</a:t>
            </a:r>
          </a:p>
          <a:p>
            <a:r>
              <a:rPr lang="en-GB" dirty="0" smtClean="0"/>
              <a:t>Research Development Officer (Social Sciences)</a:t>
            </a:r>
          </a:p>
          <a:p>
            <a:r>
              <a:rPr lang="en-GB" dirty="0" smtClean="0"/>
              <a:t>21/1/20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A6F01-A3BC-4BE0-B469-5DD06B045F22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17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41724" y="13095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 smtClean="0"/>
              <a:t>Cradle to Grave</a:t>
            </a:r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auto">
          <a:xfrm>
            <a:off x="1883571" y="1206073"/>
            <a:ext cx="5345906" cy="1510885"/>
          </a:xfrm>
          <a:prstGeom prst="ellipse">
            <a:avLst/>
          </a:prstGeom>
          <a:noFill/>
          <a:ln w="76200" algn="ctr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marL="257175" indent="-257175" algn="ctr"/>
            <a:endParaRPr lang="en-GB" sz="1800" dirty="0"/>
          </a:p>
          <a:p>
            <a:pPr marL="257175" indent="-257175" algn="ctr"/>
            <a:endParaRPr lang="en-GB" sz="1800" dirty="0"/>
          </a:p>
          <a:p>
            <a:pPr marL="257175" indent="-257175" algn="ctr"/>
            <a:r>
              <a:rPr lang="en-GB" sz="1800" dirty="0"/>
              <a:t>Identify funders</a:t>
            </a:r>
          </a:p>
          <a:p>
            <a:pPr marL="257175" indent="-257175" algn="ctr"/>
            <a:r>
              <a:rPr lang="en-GB" sz="1800" dirty="0"/>
              <a:t>Help with the proposal and application process</a:t>
            </a:r>
          </a:p>
          <a:p>
            <a:pPr lvl="1" algn="ctr"/>
            <a:endParaRPr lang="en-GB" sz="1800" dirty="0"/>
          </a:p>
          <a:p>
            <a:pPr marL="257175" indent="-257175" algn="ctr"/>
            <a:r>
              <a:rPr lang="en-GB" sz="1800" dirty="0"/>
              <a:t>Costing</a:t>
            </a:r>
          </a:p>
          <a:p>
            <a:pPr marL="257175" indent="-257175" algn="ctr"/>
            <a:endParaRPr lang="en-GB" sz="2100" dirty="0"/>
          </a:p>
        </p:txBody>
      </p:sp>
      <p:sp>
        <p:nvSpPr>
          <p:cNvPr id="65541" name="Oval 5"/>
          <p:cNvSpPr>
            <a:spLocks noChangeArrowheads="1"/>
          </p:cNvSpPr>
          <p:nvPr/>
        </p:nvSpPr>
        <p:spPr bwMode="auto">
          <a:xfrm>
            <a:off x="1907717" y="2259125"/>
            <a:ext cx="5400675" cy="1944291"/>
          </a:xfrm>
          <a:prstGeom prst="ellipse">
            <a:avLst/>
          </a:prstGeom>
          <a:noFill/>
          <a:ln w="76200" algn="ctr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marL="257175" indent="-257175" algn="ctr"/>
            <a:endParaRPr lang="en-GB" sz="1800" dirty="0"/>
          </a:p>
          <a:p>
            <a:pPr marL="257175" indent="-257175" algn="ctr"/>
            <a:endParaRPr lang="en-GB" sz="2100" dirty="0"/>
          </a:p>
          <a:p>
            <a:pPr marL="257175" indent="-257175" algn="ctr"/>
            <a:endParaRPr lang="en-GB" sz="1800" dirty="0"/>
          </a:p>
          <a:p>
            <a:pPr marL="257175" indent="-257175" algn="ctr"/>
            <a:r>
              <a:rPr lang="en-GB" sz="1800" dirty="0"/>
              <a:t>Institutional ‘sign off’</a:t>
            </a:r>
          </a:p>
          <a:p>
            <a:pPr marL="257175" indent="-257175" algn="ctr"/>
            <a:r>
              <a:rPr lang="en-GB" sz="1800" dirty="0"/>
              <a:t>‘Accept’ award and negotiate contract</a:t>
            </a:r>
          </a:p>
          <a:p>
            <a:pPr lvl="3" algn="ctr"/>
            <a:endParaRPr lang="en-GB" sz="1800" dirty="0"/>
          </a:p>
          <a:p>
            <a:pPr marL="257175" indent="-257175" algn="ctr"/>
            <a:r>
              <a:rPr lang="en-GB" sz="1800" dirty="0"/>
              <a:t>Manage Award</a:t>
            </a:r>
          </a:p>
          <a:p>
            <a:pPr marL="257175" indent="-257175" algn="ctr"/>
            <a:endParaRPr lang="en-GB" sz="1800" dirty="0"/>
          </a:p>
        </p:txBody>
      </p:sp>
      <p:sp>
        <p:nvSpPr>
          <p:cNvPr id="65542" name="Oval 6"/>
          <p:cNvSpPr>
            <a:spLocks noChangeArrowheads="1"/>
          </p:cNvSpPr>
          <p:nvPr/>
        </p:nvSpPr>
        <p:spPr bwMode="auto">
          <a:xfrm>
            <a:off x="2033587" y="3710385"/>
            <a:ext cx="5347097" cy="1404938"/>
          </a:xfrm>
          <a:prstGeom prst="ellipse">
            <a:avLst/>
          </a:prstGeom>
          <a:noFill/>
          <a:ln w="76200" algn="ctr">
            <a:solidFill>
              <a:srgbClr val="CC99FF"/>
            </a:solidFill>
            <a:round/>
            <a:headEnd/>
            <a:tailEnd/>
          </a:ln>
        </p:spPr>
        <p:txBody>
          <a:bodyPr wrap="none" anchor="ctr"/>
          <a:lstStyle/>
          <a:p>
            <a:pPr marL="257175" indent="-257175" algn="ctr"/>
            <a:endParaRPr lang="en-GB" sz="1800" dirty="0"/>
          </a:p>
          <a:p>
            <a:pPr marL="257175" indent="-257175" algn="ctr"/>
            <a:endParaRPr lang="en-GB" sz="1800" dirty="0"/>
          </a:p>
          <a:p>
            <a:pPr marL="257175" indent="-257175" algn="ctr"/>
            <a:r>
              <a:rPr lang="en-GB" sz="1800" dirty="0"/>
              <a:t>Financial claims</a:t>
            </a:r>
          </a:p>
          <a:p>
            <a:pPr marL="257175" indent="-257175" algn="ctr"/>
            <a:r>
              <a:rPr lang="en-GB" sz="1800" dirty="0"/>
              <a:t>End of Award reports</a:t>
            </a:r>
          </a:p>
        </p:txBody>
      </p:sp>
      <p:sp>
        <p:nvSpPr>
          <p:cNvPr id="65543" name="Text Box 8"/>
          <p:cNvSpPr txBox="1">
            <a:spLocks noChangeArrowheads="1"/>
          </p:cNvSpPr>
          <p:nvPr/>
        </p:nvSpPr>
        <p:spPr bwMode="auto">
          <a:xfrm>
            <a:off x="767767" y="1172650"/>
            <a:ext cx="461665" cy="14120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marL="257175" indent="-257175">
              <a:spcBef>
                <a:spcPct val="50000"/>
              </a:spcBef>
            </a:pPr>
            <a:endParaRPr lang="en-US" sz="1800"/>
          </a:p>
        </p:txBody>
      </p:sp>
      <p:sp>
        <p:nvSpPr>
          <p:cNvPr id="65544" name="Text Box 9"/>
          <p:cNvSpPr txBox="1">
            <a:spLocks noChangeArrowheads="1"/>
          </p:cNvSpPr>
          <p:nvPr/>
        </p:nvSpPr>
        <p:spPr bwMode="auto">
          <a:xfrm>
            <a:off x="767767" y="1313666"/>
            <a:ext cx="461665" cy="16832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marL="257175" indent="-257175">
              <a:spcBef>
                <a:spcPct val="50000"/>
              </a:spcBef>
            </a:pPr>
            <a:r>
              <a:rPr lang="en-GB" sz="1800" b="1" dirty="0">
                <a:solidFill>
                  <a:srgbClr val="A8B50A"/>
                </a:solidFill>
              </a:rPr>
              <a:t>Development</a:t>
            </a:r>
          </a:p>
        </p:txBody>
      </p:sp>
      <p:sp>
        <p:nvSpPr>
          <p:cNvPr id="65545" name="Text Box 10"/>
          <p:cNvSpPr txBox="1">
            <a:spLocks noChangeArrowheads="1"/>
          </p:cNvSpPr>
          <p:nvPr/>
        </p:nvSpPr>
        <p:spPr bwMode="auto">
          <a:xfrm>
            <a:off x="769880" y="2924198"/>
            <a:ext cx="461665" cy="12418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marL="257175" indent="-257175">
              <a:spcBef>
                <a:spcPct val="50000"/>
              </a:spcBef>
            </a:pPr>
            <a:r>
              <a:rPr lang="en-GB" sz="1800" b="1" dirty="0">
                <a:solidFill>
                  <a:srgbClr val="3399FF"/>
                </a:solidFill>
              </a:rPr>
              <a:t>Contracts</a:t>
            </a:r>
          </a:p>
        </p:txBody>
      </p:sp>
      <p:sp>
        <p:nvSpPr>
          <p:cNvPr id="65546" name="Text Box 11"/>
          <p:cNvSpPr txBox="1">
            <a:spLocks noChangeArrowheads="1"/>
          </p:cNvSpPr>
          <p:nvPr/>
        </p:nvSpPr>
        <p:spPr bwMode="auto">
          <a:xfrm>
            <a:off x="767767" y="4124202"/>
            <a:ext cx="461665" cy="11770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marL="257175" indent="-257175">
              <a:spcBef>
                <a:spcPct val="50000"/>
              </a:spcBef>
            </a:pPr>
            <a:r>
              <a:rPr lang="en-GB" sz="1800" b="1" dirty="0">
                <a:solidFill>
                  <a:srgbClr val="CC00CC"/>
                </a:solidFill>
              </a:rPr>
              <a:t>Accounts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13569" y="6346707"/>
            <a:ext cx="623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hlinkClick r:id="rId3"/>
              </a:rPr>
              <a:t>https://research.kent.ac.uk/researchservices/contact/</a:t>
            </a:r>
            <a:endParaRPr lang="en-GB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7487417" y="1603954"/>
            <a:ext cx="17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Sarah Tetley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87417" y="3025151"/>
            <a:ext cx="1909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Jo </a:t>
            </a:r>
            <a:r>
              <a:rPr lang="en-GB" sz="1800" dirty="0" err="1" smtClean="0"/>
              <a:t>Verral</a:t>
            </a:r>
            <a:endParaRPr lang="en-GB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7487417" y="4124202"/>
            <a:ext cx="1656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Nigel Martin / Lynnette </a:t>
            </a:r>
            <a:r>
              <a:rPr lang="en-GB" sz="1800" dirty="0" err="1" smtClean="0"/>
              <a:t>Maling</a:t>
            </a:r>
            <a:endParaRPr lang="en-GB" sz="1800" dirty="0"/>
          </a:p>
        </p:txBody>
      </p:sp>
      <p:sp>
        <p:nvSpPr>
          <p:cNvPr id="6" name="Oval 5"/>
          <p:cNvSpPr/>
          <p:nvPr/>
        </p:nvSpPr>
        <p:spPr>
          <a:xfrm>
            <a:off x="1620603" y="5190758"/>
            <a:ext cx="2664296" cy="10805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862459" y="5369543"/>
            <a:ext cx="2133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Ethics and Governance</a:t>
            </a:r>
            <a:endParaRPr lang="en-GB" sz="1800" dirty="0"/>
          </a:p>
        </p:txBody>
      </p:sp>
      <p:sp>
        <p:nvSpPr>
          <p:cNvPr id="18" name="Oval 17"/>
          <p:cNvSpPr/>
          <p:nvPr/>
        </p:nvSpPr>
        <p:spPr>
          <a:xfrm>
            <a:off x="5207276" y="5224716"/>
            <a:ext cx="2664296" cy="9856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423300" y="535221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Research Excellence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58188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68288"/>
            <a:ext cx="7886700" cy="993775"/>
          </a:xfrm>
        </p:spPr>
        <p:txBody>
          <a:bodyPr/>
          <a:lstStyle/>
          <a:p>
            <a:r>
              <a:rPr lang="en-GB" altLang="en-US" smtClean="0"/>
              <a:t>Help in Developing Applications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125538"/>
            <a:ext cx="7374210" cy="532765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GB" sz="3400" kern="0" dirty="0" smtClean="0"/>
              <a:t>In</a:t>
            </a:r>
            <a:r>
              <a:rPr lang="en-GB" sz="3100" kern="0" dirty="0" smtClean="0"/>
              <a:t>formation</a:t>
            </a:r>
            <a:endParaRPr lang="en-GB" sz="3100" kern="0" dirty="0"/>
          </a:p>
          <a:p>
            <a:pPr lvl="1">
              <a:defRPr/>
            </a:pPr>
            <a:r>
              <a:rPr lang="en-GB" sz="3100" kern="0" dirty="0"/>
              <a:t>Funding </a:t>
            </a:r>
            <a:r>
              <a:rPr lang="en-GB" sz="3100" kern="0" dirty="0" smtClean="0"/>
              <a:t>opportunities - </a:t>
            </a:r>
            <a:r>
              <a:rPr lang="en-GB" sz="3100" dirty="0">
                <a:hlinkClick r:id="rId3"/>
              </a:rPr>
              <a:t>search </a:t>
            </a:r>
            <a:r>
              <a:rPr lang="en-GB" sz="3100" dirty="0" smtClean="0">
                <a:hlinkClick r:id="rId3"/>
              </a:rPr>
              <a:t>here</a:t>
            </a:r>
            <a:endParaRPr lang="en-GB" sz="3100" kern="0" dirty="0"/>
          </a:p>
          <a:p>
            <a:pPr lvl="1">
              <a:defRPr/>
            </a:pPr>
            <a:r>
              <a:rPr lang="en-GB" sz="3100" kern="0" dirty="0" smtClean="0"/>
              <a:t>Background </a:t>
            </a:r>
            <a:r>
              <a:rPr lang="en-GB" sz="3100" kern="0" dirty="0"/>
              <a:t>news &amp; insights</a:t>
            </a:r>
          </a:p>
          <a:p>
            <a:pPr>
              <a:defRPr/>
            </a:pPr>
            <a:r>
              <a:rPr lang="en-GB" sz="3100" kern="0" dirty="0"/>
              <a:t>Training</a:t>
            </a:r>
          </a:p>
          <a:p>
            <a:pPr lvl="1">
              <a:defRPr/>
            </a:pPr>
            <a:r>
              <a:rPr lang="en-GB" sz="3100" kern="0" dirty="0">
                <a:hlinkClick r:id="rId4"/>
              </a:rPr>
              <a:t>Grants Factory</a:t>
            </a:r>
            <a:endParaRPr lang="en-GB" sz="3100" kern="0" dirty="0"/>
          </a:p>
          <a:p>
            <a:pPr lvl="1">
              <a:defRPr/>
            </a:pPr>
            <a:r>
              <a:rPr lang="en-GB" sz="3100" kern="0" dirty="0">
                <a:hlinkClick r:id="rId5"/>
              </a:rPr>
              <a:t>ECR Network</a:t>
            </a:r>
            <a:endParaRPr lang="en-GB" sz="3100" kern="0" dirty="0"/>
          </a:p>
          <a:p>
            <a:pPr>
              <a:defRPr/>
            </a:pPr>
            <a:r>
              <a:rPr lang="en-GB" sz="3100" kern="0" dirty="0"/>
              <a:t>Facilitating collaboration </a:t>
            </a:r>
          </a:p>
          <a:p>
            <a:pPr lvl="1">
              <a:defRPr/>
            </a:pPr>
            <a:r>
              <a:rPr lang="en-GB" sz="3100" kern="0" dirty="0"/>
              <a:t>Sandpits</a:t>
            </a:r>
          </a:p>
          <a:p>
            <a:pPr lvl="1">
              <a:defRPr/>
            </a:pPr>
            <a:r>
              <a:rPr lang="en-GB" sz="3100" kern="0" dirty="0"/>
              <a:t>Briefing events</a:t>
            </a:r>
          </a:p>
          <a:p>
            <a:pPr>
              <a:defRPr/>
            </a:pPr>
            <a:r>
              <a:rPr lang="en-GB" sz="3100" kern="0" dirty="0"/>
              <a:t>Making applications</a:t>
            </a:r>
          </a:p>
          <a:p>
            <a:pPr lvl="1">
              <a:defRPr/>
            </a:pPr>
            <a:r>
              <a:rPr lang="en-GB" sz="3100" kern="0" dirty="0"/>
              <a:t>Copy editing, proof reading and advice on the text</a:t>
            </a:r>
          </a:p>
          <a:p>
            <a:pPr lvl="1">
              <a:defRPr/>
            </a:pPr>
            <a:r>
              <a:rPr lang="en-GB" sz="3100" b="1" kern="0" dirty="0"/>
              <a:t>Successful proposals </a:t>
            </a:r>
            <a:r>
              <a:rPr lang="en-GB" sz="3100" b="1" kern="0" dirty="0" smtClean="0"/>
              <a:t>bank</a:t>
            </a:r>
          </a:p>
          <a:p>
            <a:pPr lvl="1">
              <a:defRPr/>
            </a:pPr>
            <a:r>
              <a:rPr lang="en-GB" sz="3100" b="1" kern="0" dirty="0" smtClean="0"/>
              <a:t>Peer Review </a:t>
            </a:r>
            <a:endParaRPr lang="en-GB" sz="3100" b="1" kern="0" dirty="0"/>
          </a:p>
          <a:p>
            <a:pPr lvl="1">
              <a:defRPr/>
            </a:pPr>
            <a:r>
              <a:rPr lang="en-GB" sz="3100" kern="0" dirty="0" smtClean="0"/>
              <a:t>Costings &amp; </a:t>
            </a:r>
            <a:r>
              <a:rPr lang="en-GB" sz="3100" kern="0" dirty="0" smtClean="0">
                <a:hlinkClick r:id="rId6"/>
              </a:rPr>
              <a:t>Institutional Approval</a:t>
            </a:r>
            <a:endParaRPr lang="en-GB" sz="3100" kern="0" dirty="0" smtClean="0"/>
          </a:p>
          <a:p>
            <a:pPr lvl="1">
              <a:defRPr/>
            </a:pPr>
            <a:r>
              <a:rPr lang="en-GB" sz="3100" kern="0" dirty="0" smtClean="0"/>
              <a:t>Research </a:t>
            </a:r>
            <a:r>
              <a:rPr lang="en-GB" sz="3100" kern="0" dirty="0"/>
              <a:t>governance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pic>
        <p:nvPicPr>
          <p:cNvPr id="44036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53759">
            <a:off x="6616700" y="1339850"/>
            <a:ext cx="18288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7059">
            <a:off x="7048500" y="1858963"/>
            <a:ext cx="1811338" cy="256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50548">
            <a:off x="7413625" y="2490788"/>
            <a:ext cx="1516063" cy="214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9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2268">
            <a:off x="7194961" y="3461176"/>
            <a:ext cx="1703388" cy="240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Picture 8" descr="peer review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33564">
            <a:off x="6844204" y="5030109"/>
            <a:ext cx="1762125" cy="110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38286" y="2497935"/>
            <a:ext cx="2280341" cy="1282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95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started : the basics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Got an idea?  Talk to someone about it…. </a:t>
            </a:r>
          </a:p>
          <a:p>
            <a:r>
              <a:rPr lang="en-GB" dirty="0" smtClean="0"/>
              <a:t>Identify your funder(s) – </a:t>
            </a:r>
            <a:r>
              <a:rPr lang="en-GB" dirty="0" smtClean="0">
                <a:hlinkClick r:id="rId3"/>
              </a:rPr>
              <a:t>RESEARCH PROFESSIONAL</a:t>
            </a:r>
            <a:endParaRPr lang="en-GB" dirty="0" smtClean="0"/>
          </a:p>
          <a:p>
            <a:r>
              <a:rPr lang="en-GB" dirty="0" smtClean="0"/>
              <a:t>Read for the funder guidelines</a:t>
            </a:r>
          </a:p>
          <a:p>
            <a:r>
              <a:rPr lang="en-GB" dirty="0" smtClean="0"/>
              <a:t>Complete a new </a:t>
            </a:r>
            <a:r>
              <a:rPr lang="en-GB" dirty="0" smtClean="0">
                <a:hlinkClick r:id="rId4"/>
              </a:rPr>
              <a:t>costing and approval spreadsheet</a:t>
            </a:r>
            <a:r>
              <a:rPr lang="en-GB" dirty="0" smtClean="0"/>
              <a:t> and send it to Jo</a:t>
            </a:r>
          </a:p>
          <a:p>
            <a:r>
              <a:rPr lang="en-GB" dirty="0" smtClean="0"/>
              <a:t>Get writing &amp; share widely .. Grant vs Journal writing</a:t>
            </a:r>
          </a:p>
          <a:p>
            <a:r>
              <a:rPr lang="en-GB" dirty="0" smtClean="0"/>
              <a:t>Give yourself &amp; others enough time (manage the deadline) – see </a:t>
            </a:r>
            <a:r>
              <a:rPr lang="en-GB" dirty="0" smtClean="0">
                <a:hlinkClick r:id="rId5"/>
              </a:rPr>
              <a:t>HERE </a:t>
            </a:r>
            <a:endParaRPr lang="en-GB" dirty="0" smtClean="0"/>
          </a:p>
          <a:p>
            <a:r>
              <a:rPr lang="en-GB" dirty="0" smtClean="0"/>
              <a:t>Submit…but be prepared for rejection (have a Plan B, C and D in place) </a:t>
            </a:r>
          </a:p>
        </p:txBody>
      </p:sp>
    </p:spTree>
    <p:extLst>
      <p:ext uri="{BB962C8B-B14F-4D97-AF65-F5344CB8AC3E}">
        <p14:creationId xmlns:p14="http://schemas.microsoft.com/office/powerpoint/2010/main" val="308878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35280" cy="4819674"/>
          </a:xfrm>
        </p:spPr>
        <p:txBody>
          <a:bodyPr>
            <a:normAutofit fontScale="70000" lnSpcReduction="20000"/>
          </a:bodyPr>
          <a:lstStyle/>
          <a:p>
            <a:r>
              <a:rPr lang="en-GB" sz="3150" dirty="0"/>
              <a:t>Contact details: </a:t>
            </a:r>
          </a:p>
          <a:p>
            <a:endParaRPr lang="en-GB" sz="3150" dirty="0"/>
          </a:p>
          <a:p>
            <a:pPr lvl="1"/>
            <a:r>
              <a:rPr lang="en-GB" sz="3150" dirty="0"/>
              <a:t>Sarah Tetley	</a:t>
            </a:r>
            <a:r>
              <a:rPr lang="en-GB" sz="3150" dirty="0">
                <a:hlinkClick r:id="rId3"/>
              </a:rPr>
              <a:t>s.r.tetley-8@kent.ac.uk</a:t>
            </a:r>
            <a:r>
              <a:rPr lang="en-GB" sz="3150" dirty="0"/>
              <a:t>  01227 816423  </a:t>
            </a:r>
          </a:p>
          <a:p>
            <a:pPr lvl="1"/>
            <a:r>
              <a:rPr lang="en-GB" sz="3150" dirty="0" smtClean="0"/>
              <a:t>Jo Verrall		</a:t>
            </a:r>
            <a:r>
              <a:rPr lang="en-GB" sz="3150" dirty="0" smtClean="0">
                <a:hlinkClick r:id="rId4"/>
              </a:rPr>
              <a:t>J.Verrall@kent.ac.uk</a:t>
            </a:r>
            <a:r>
              <a:rPr lang="en-GB" sz="3150" dirty="0" smtClean="0"/>
              <a:t>  </a:t>
            </a:r>
            <a:r>
              <a:rPr lang="en-GB" sz="3150" dirty="0"/>
              <a:t>01227 </a:t>
            </a:r>
            <a:r>
              <a:rPr lang="en-GB" sz="3150" dirty="0" smtClean="0"/>
              <a:t>824624</a:t>
            </a:r>
          </a:p>
          <a:p>
            <a:pPr lvl="1"/>
            <a:r>
              <a:rPr lang="en-GB" sz="3150" dirty="0" smtClean="0"/>
              <a:t>Lynnette </a:t>
            </a:r>
            <a:r>
              <a:rPr lang="en-GB" sz="3150" dirty="0" err="1" smtClean="0"/>
              <a:t>Maling</a:t>
            </a:r>
            <a:r>
              <a:rPr lang="en-GB" sz="3150" dirty="0" smtClean="0"/>
              <a:t>  	</a:t>
            </a:r>
            <a:r>
              <a:rPr lang="en-GB" sz="3150" dirty="0" smtClean="0">
                <a:hlinkClick r:id="rId5"/>
              </a:rPr>
              <a:t>L.K.Maling@kent.ac.uk</a:t>
            </a:r>
            <a:r>
              <a:rPr lang="en-GB" sz="3150" dirty="0" smtClean="0"/>
              <a:t> 01227 823882</a:t>
            </a:r>
          </a:p>
          <a:p>
            <a:pPr lvl="1"/>
            <a:endParaRPr lang="en-GB" sz="3150" dirty="0"/>
          </a:p>
          <a:p>
            <a:pPr>
              <a:spcAft>
                <a:spcPts val="450"/>
              </a:spcAft>
            </a:pPr>
            <a:r>
              <a:rPr lang="en-GB" sz="3150" dirty="0"/>
              <a:t>Research </a:t>
            </a:r>
            <a:r>
              <a:rPr lang="en-GB" sz="3150" dirty="0" smtClean="0"/>
              <a:t>Services </a:t>
            </a:r>
            <a:r>
              <a:rPr lang="en-GB" sz="3150" dirty="0">
                <a:hlinkClick r:id="rId6"/>
              </a:rPr>
              <a:t>http://www.kent.ac.uk/researchservices/index.html</a:t>
            </a:r>
            <a:endParaRPr lang="en-GB" sz="3150" dirty="0"/>
          </a:p>
          <a:p>
            <a:pPr>
              <a:spcAft>
                <a:spcPts val="450"/>
              </a:spcAft>
            </a:pPr>
            <a:r>
              <a:rPr lang="en-GB" sz="3150" dirty="0" smtClean="0"/>
              <a:t>Internal Approval Process</a:t>
            </a:r>
          </a:p>
          <a:p>
            <a:pPr marL="0" indent="0">
              <a:spcAft>
                <a:spcPts val="450"/>
              </a:spcAft>
              <a:buNone/>
            </a:pPr>
            <a:r>
              <a:rPr lang="en-GB" sz="2800" dirty="0" smtClean="0">
                <a:hlinkClick r:id="rId7"/>
              </a:rPr>
              <a:t>https</a:t>
            </a:r>
            <a:r>
              <a:rPr lang="en-GB" sz="2800" dirty="0">
                <a:hlinkClick r:id="rId7"/>
              </a:rPr>
              <a:t>://research.kent.ac.uk/researchservices/costing-and-approval/</a:t>
            </a:r>
            <a:endParaRPr lang="en-GB" sz="3150" dirty="0" smtClean="0"/>
          </a:p>
          <a:p>
            <a:pPr>
              <a:spcAft>
                <a:spcPts val="450"/>
              </a:spcAft>
            </a:pPr>
            <a:r>
              <a:rPr lang="en-GB" sz="3150" dirty="0" smtClean="0"/>
              <a:t>Jacqueline </a:t>
            </a:r>
            <a:r>
              <a:rPr lang="en-GB" sz="3150" dirty="0"/>
              <a:t>Aldridge &amp; Andrew </a:t>
            </a:r>
            <a:r>
              <a:rPr lang="en-GB" sz="3150" dirty="0" err="1"/>
              <a:t>Derrington</a:t>
            </a:r>
            <a:r>
              <a:rPr lang="en-GB" sz="3150" dirty="0"/>
              <a:t>: </a:t>
            </a:r>
            <a:r>
              <a:rPr lang="en-GB" sz="3150" i="1" dirty="0"/>
              <a:t>The Research Funding Toolkit </a:t>
            </a:r>
            <a:r>
              <a:rPr lang="en-GB" sz="3150" dirty="0"/>
              <a:t>(Sage, 2012) (</a:t>
            </a:r>
            <a:r>
              <a:rPr lang="en-GB" sz="3150" dirty="0">
                <a:hlinkClick r:id="rId8"/>
              </a:rPr>
              <a:t>http://www.researchfundingtoolkit.org/</a:t>
            </a:r>
            <a:r>
              <a:rPr lang="en-GB" sz="3150" dirty="0"/>
              <a:t>)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4937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5526</TotalTime>
  <Words>230</Words>
  <Application>Microsoft Office PowerPoint</Application>
  <PresentationFormat>On-screen Show (4:3)</PresentationFormat>
  <Paragraphs>73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Research (Funding) Support at Kent</vt:lpstr>
      <vt:lpstr>Cradle to Grave</vt:lpstr>
      <vt:lpstr>Help in Developing Applications</vt:lpstr>
      <vt:lpstr>Getting started : the basics </vt:lpstr>
      <vt:lpstr>Further Information</vt:lpstr>
    </vt:vector>
  </TitlesOfParts>
  <Company>University of Kent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pw30</dc:creator>
  <cp:lastModifiedBy>Sarah Godfrey</cp:lastModifiedBy>
  <cp:revision>250</cp:revision>
  <cp:lastPrinted>2019-03-21T10:16:01Z</cp:lastPrinted>
  <dcterms:created xsi:type="dcterms:W3CDTF">2007-09-10T10:50:01Z</dcterms:created>
  <dcterms:modified xsi:type="dcterms:W3CDTF">2020-01-20T14:48:23Z</dcterms:modified>
</cp:coreProperties>
</file>